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9" r:id="rId5"/>
    <p:sldId id="259" r:id="rId6"/>
    <p:sldId id="260" r:id="rId7"/>
    <p:sldId id="261" r:id="rId8"/>
    <p:sldId id="262" r:id="rId9"/>
    <p:sldId id="265" r:id="rId10"/>
    <p:sldId id="280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0735-589A-4428-ADD6-1C149DA0E5F1}" type="datetimeFigureOut">
              <a:rPr lang="en-IN" smtClean="0"/>
              <a:t>20-06-2020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DF25-51A0-45F1-93CA-35E63D8EAC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0249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0735-589A-4428-ADD6-1C149DA0E5F1}" type="datetimeFigureOut">
              <a:rPr lang="en-IN" smtClean="0"/>
              <a:t>20-06-2020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DF25-51A0-45F1-93CA-35E63D8EAC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01167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0735-589A-4428-ADD6-1C149DA0E5F1}" type="datetimeFigureOut">
              <a:rPr lang="en-IN" smtClean="0"/>
              <a:t>20-06-2020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DF25-51A0-45F1-93CA-35E63D8EAC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371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0735-589A-4428-ADD6-1C149DA0E5F1}" type="datetimeFigureOut">
              <a:rPr lang="en-IN" smtClean="0"/>
              <a:t>20-06-2020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DF25-51A0-45F1-93CA-35E63D8EAC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4137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0735-589A-4428-ADD6-1C149DA0E5F1}" type="datetimeFigureOut">
              <a:rPr lang="en-IN" smtClean="0"/>
              <a:t>20-06-2020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DF25-51A0-45F1-93CA-35E63D8EAC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6985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0735-589A-4428-ADD6-1C149DA0E5F1}" type="datetimeFigureOut">
              <a:rPr lang="en-IN" smtClean="0"/>
              <a:t>20-06-2020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DF25-51A0-45F1-93CA-35E63D8EAC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2976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0735-589A-4428-ADD6-1C149DA0E5F1}" type="datetimeFigureOut">
              <a:rPr lang="en-IN" smtClean="0"/>
              <a:t>20-06-2020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DF25-51A0-45F1-93CA-35E63D8EAC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7866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0735-589A-4428-ADD6-1C149DA0E5F1}" type="datetimeFigureOut">
              <a:rPr lang="en-IN" smtClean="0"/>
              <a:t>20-06-2020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DF25-51A0-45F1-93CA-35E63D8EAC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7706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0735-589A-4428-ADD6-1C149DA0E5F1}" type="datetimeFigureOut">
              <a:rPr lang="en-IN" smtClean="0"/>
              <a:t>20-06-2020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DF25-51A0-45F1-93CA-35E63D8EAC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8528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0735-589A-4428-ADD6-1C149DA0E5F1}" type="datetimeFigureOut">
              <a:rPr lang="en-IN" smtClean="0"/>
              <a:t>20-06-2020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DF25-51A0-45F1-93CA-35E63D8EAC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4057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0735-589A-4428-ADD6-1C149DA0E5F1}" type="datetimeFigureOut">
              <a:rPr lang="en-IN" smtClean="0"/>
              <a:t>20-06-2020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DF25-51A0-45F1-93CA-35E63D8EAC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4495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D0735-589A-4428-ADD6-1C149DA0E5F1}" type="datetimeFigureOut">
              <a:rPr lang="en-IN" smtClean="0"/>
              <a:t>20-06-2020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FDF25-51A0-45F1-93CA-35E63D8EAC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1867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7" Type="http://schemas.microsoft.com/office/2007/relationships/hdphoto" Target="../media/hdphoto5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4.wdp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7.wdp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1766" y="20608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 5</a:t>
            </a:r>
            <a:b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ELEMENTARY SHAPES</a:t>
            </a:r>
            <a:b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7566" y="3933056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IN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 VI</a:t>
            </a:r>
          </a:p>
          <a:p>
            <a:endParaRPr lang="en-IN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IN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VIDYA KUBER,</a:t>
            </a:r>
          </a:p>
          <a:p>
            <a:pPr algn="r"/>
            <a:r>
              <a:rPr lang="en-IN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AECS-2, </a:t>
            </a:r>
            <a:r>
              <a:rPr lang="en-IN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MUMBAI</a:t>
            </a:r>
            <a:endParaRPr lang="en-IN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187624" y="188640"/>
            <a:ext cx="64008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 2/3</a:t>
            </a:r>
            <a:endParaRPr lang="en-IN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83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784976" cy="864096"/>
          </a:xfrm>
        </p:spPr>
        <p:txBody>
          <a:bodyPr>
            <a:normAutofit fontScale="90000"/>
          </a:bodyPr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Recap of what you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learnt (cont’d)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25658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Triangles can be classified on the basis of their angles as follows:</a:t>
            </a:r>
          </a:p>
          <a:p>
            <a:pPr marL="0" indent="0">
              <a:buNone/>
            </a:pPr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each angle of a triangle is acute, it is called an acute-angled triangle.</a:t>
            </a:r>
          </a:p>
          <a:p>
            <a:pPr marL="0" indent="0">
              <a:buNone/>
            </a:pPr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anyone angle of a triangle is a right angle, it is called a right-angled triangle.</a:t>
            </a:r>
          </a:p>
          <a:p>
            <a:pPr marL="0" indent="0">
              <a:buNone/>
            </a:pPr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anyone angle of a triangle is obtuse, it is called an obtuse-angled triangle.</a:t>
            </a:r>
          </a:p>
          <a:p>
            <a:pPr marL="0" indent="0">
              <a:buNone/>
            </a:pPr>
            <a:endParaRPr lang="en-I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triangles can also be classified on the basis of the lengths of their sides as follows:</a:t>
            </a:r>
          </a:p>
          <a:p>
            <a:pPr marL="0" indent="0">
              <a:buNone/>
            </a:pPr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all the three sides of a triangle are of unequal length, it is called a scalene triangle.</a:t>
            </a:r>
          </a:p>
          <a:p>
            <a:pPr marL="0" indent="0">
              <a:buNone/>
            </a:pPr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any two of the sides of a triangle are equal, it is called an isosceles triangle</a:t>
            </a:r>
            <a:r>
              <a:rPr lang="en-IN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all the three sides of a triangle are of equal length, it is called an equilateral triangle.</a:t>
            </a: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50087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 smtClean="0"/>
              <a:t>NCERT Textbook: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dirty="0" smtClean="0"/>
              <a:t>Exercise 5.4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dirty="0" smtClean="0"/>
              <a:t>Exercise 5.5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dirty="0" smtClean="0"/>
              <a:t>Exercise 5.6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5260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Topics to be learnt in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next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session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a quadrilateral?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hat are polygons?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three-dimensional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shapes? 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37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90056"/>
            <a:ext cx="8229600" cy="1143000"/>
          </a:xfrm>
        </p:spPr>
        <p:txBody>
          <a:bodyPr/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YOU!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19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SECTIONS TO CHAPTER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 2" panose="05020102010507070707" pitchFamily="18" charset="2"/>
              <a:buChar char="C"/>
            </a:pPr>
            <a:r>
              <a:rPr lang="en-I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on the difficulties in the Exercise 5.1, 5.2 and 5.3.</a:t>
            </a:r>
          </a:p>
          <a:p>
            <a:pPr>
              <a:buFont typeface="Wingdings 2" panose="05020102010507070707" pitchFamily="18" charset="2"/>
              <a:buChar char="C"/>
            </a:pPr>
            <a:r>
              <a:rPr lang="en-I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measure an angle?</a:t>
            </a:r>
          </a:p>
          <a:p>
            <a:pPr>
              <a:buFont typeface="Wingdings 2" panose="05020102010507070707" pitchFamily="18" charset="2"/>
              <a:buChar char="C"/>
            </a:pPr>
            <a:r>
              <a:rPr lang="en-I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perpendicular lines?</a:t>
            </a:r>
          </a:p>
          <a:p>
            <a:pPr>
              <a:buFont typeface="Wingdings 2" panose="05020102010507070707" pitchFamily="18" charset="2"/>
              <a:buChar char="C"/>
            </a:pPr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a </a:t>
            </a:r>
            <a:r>
              <a:rPr lang="en-I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triangle and what are its types?</a:t>
            </a: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 2" panose="05020102010507070707" pitchFamily="18" charset="2"/>
              <a:buChar char="C"/>
            </a:pPr>
            <a:r>
              <a:rPr lang="en-I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</a:p>
          <a:p>
            <a:pPr>
              <a:buFont typeface="Wingdings 2" panose="05020102010507070707" pitchFamily="18" charset="2"/>
              <a:buChar char="C"/>
            </a:pPr>
            <a:r>
              <a:rPr lang="en-I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Key </a:t>
            </a:r>
            <a:r>
              <a:rPr lang="en-I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take-away </a:t>
            </a:r>
            <a:r>
              <a:rPr lang="en-I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points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9192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/>
          </a:bodyPr>
          <a:lstStyle/>
          <a:p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MEASURING ANGLES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7052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can measure the angle with the help of protractor.</a:t>
            </a:r>
          </a:p>
          <a:p>
            <a:pPr marL="0" indent="0">
              <a:buNone/>
            </a:pPr>
            <a:endParaRPr lang="en-IN" sz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Steps for measuring angle ABC:</a:t>
            </a:r>
          </a:p>
          <a:p>
            <a:pPr algn="just">
              <a:buFont typeface="+mj-lt"/>
              <a:buAutoNum type="arabicPeriod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Place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protractor so that the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mid-point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 in the figure) of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its straight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edge lies on the vertex B of the angle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+mj-lt"/>
              <a:buAutoNum type="arabicPeriod"/>
            </a:pPr>
            <a:endParaRPr lang="en-I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068960"/>
            <a:ext cx="7734300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774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MEASURING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ANGLES (cont’d)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Adjust the protractor so that BC is along the straight-edge of the protractor.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two ‘scales’ on the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protractor: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 that scale which has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0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° mark coinciding with the straight-edge (i.e. with ray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 ).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 shown by BA on the curved edge gives the degree measure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angle.</a:t>
            </a:r>
          </a:p>
          <a:p>
            <a:pPr marL="0" indent="0" algn="just">
              <a:buNone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We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 m ∠ABC= 40°, or simply ∠ABC= 40°.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300192" y="2636912"/>
            <a:ext cx="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085946" y="1628800"/>
            <a:ext cx="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073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PERPENDICULAR LINES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lines are said to be perpendicular to each other if two lines intersect each other and the angle formed between them is a right angle.</a:t>
            </a:r>
          </a:p>
          <a:p>
            <a:pPr marL="0" indent="0">
              <a:buNone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PQ is perpendicular to 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 then write PQ     AB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948808" y="2420888"/>
            <a:ext cx="271264" cy="180020"/>
            <a:chOff x="5363570" y="2708920"/>
            <a:chExt cx="279648" cy="21602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5508104" y="2708920"/>
              <a:ext cx="0" cy="21602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5363570" y="2924944"/>
              <a:ext cx="2796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7" name="Straight Connector 16"/>
          <p:cNvCxnSpPr/>
          <p:nvPr/>
        </p:nvCxnSpPr>
        <p:spPr>
          <a:xfrm>
            <a:off x="2699792" y="4293096"/>
            <a:ext cx="30243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210116" y="2988568"/>
            <a:ext cx="0" cy="13045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211960" y="4077072"/>
            <a:ext cx="288032" cy="21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TextBox 21"/>
          <p:cNvSpPr txBox="1"/>
          <p:nvPr/>
        </p:nvSpPr>
        <p:spPr>
          <a:xfrm>
            <a:off x="4060316" y="2634102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P</a:t>
            </a:r>
            <a:endParaRPr lang="en-IN" dirty="0"/>
          </a:p>
        </p:txBody>
      </p:sp>
      <p:sp>
        <p:nvSpPr>
          <p:cNvPr id="25" name="TextBox 24"/>
          <p:cNvSpPr txBox="1"/>
          <p:nvPr/>
        </p:nvSpPr>
        <p:spPr>
          <a:xfrm>
            <a:off x="5729777" y="407352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B</a:t>
            </a:r>
            <a:endParaRPr lang="en-IN" dirty="0"/>
          </a:p>
        </p:txBody>
      </p:sp>
      <p:sp>
        <p:nvSpPr>
          <p:cNvPr id="26" name="TextBox 25"/>
          <p:cNvSpPr txBox="1"/>
          <p:nvPr/>
        </p:nvSpPr>
        <p:spPr>
          <a:xfrm>
            <a:off x="4061072" y="4294834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Q</a:t>
            </a:r>
            <a:endParaRPr lang="en-IN" dirty="0"/>
          </a:p>
        </p:txBody>
      </p:sp>
      <p:sp>
        <p:nvSpPr>
          <p:cNvPr id="27" name="TextBox 26"/>
          <p:cNvSpPr txBox="1"/>
          <p:nvPr/>
        </p:nvSpPr>
        <p:spPr>
          <a:xfrm>
            <a:off x="2396504" y="41101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5318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PERPENDICULAR BISECTOR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95536" y="2417797"/>
            <a:ext cx="584299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 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a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 segment. </a:t>
            </a:r>
            <a:endPara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its mid 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 as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 Let MN be a line perpendicular to 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 through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</a:t>
            </a:r>
          </a:p>
          <a:p>
            <a:pPr marL="0" indent="0">
              <a:buNone/>
            </a:pPr>
            <a:endPara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MN divide AB into two equal parts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MN bisects AB (that is, divides AB into 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equal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parts) and is also perpendicular to AB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we 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 that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MN is the </a:t>
            </a: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perpendicular bisector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AB.</a:t>
            </a: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674" y="2442383"/>
            <a:ext cx="260032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Straight Connector 16"/>
          <p:cNvCxnSpPr/>
          <p:nvPr/>
        </p:nvCxnSpPr>
        <p:spPr>
          <a:xfrm>
            <a:off x="909936" y="2446397"/>
            <a:ext cx="2880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278088" y="4246597"/>
            <a:ext cx="2880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702024" y="4966677"/>
            <a:ext cx="2880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718248" y="4966677"/>
            <a:ext cx="2880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206080" y="3526517"/>
            <a:ext cx="2880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006280" y="5326717"/>
            <a:ext cx="2880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446440" y="6046797"/>
            <a:ext cx="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9512" y="1052736"/>
            <a:ext cx="86764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perpendicular bisector divides the line segment into two equal parts. If it passes through the mid point of the line segment it also meets the line segment at a right angle.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04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Properties of Isosceles Triangle - Definition &amp; Solved Examples"/>
          <p:cNvPicPr>
            <a:picLocks noChangeAspect="1" noChangeArrowheads="1"/>
          </p:cNvPicPr>
          <p:nvPr/>
        </p:nvPicPr>
        <p:blipFill>
          <a:blip r:embed="rId2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5" y="3496856"/>
            <a:ext cx="1800200" cy="1556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4598" y="2276872"/>
            <a:ext cx="2174073" cy="12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OF TRIANGLES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251520" y="1196752"/>
            <a:ext cx="6696744" cy="52371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polygon with the least number of 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sides is a triangle.</a:t>
            </a:r>
          </a:p>
          <a:p>
            <a:pPr marL="0" indent="0">
              <a:buNone/>
            </a:pPr>
            <a:endPara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Triangles on 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basis 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sides:</a:t>
            </a:r>
          </a:p>
          <a:p>
            <a:pPr marL="0" indent="0">
              <a:buNone/>
            </a:pPr>
            <a:endPara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I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Scalene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triangle: A triangle which has all three unequal sides is known as a scalene triangle.</a:t>
            </a:r>
          </a:p>
          <a:p>
            <a:pPr marL="457200" indent="-457200">
              <a:buFont typeface="+mj-lt"/>
              <a:buAutoNum type="arabicPeriod"/>
            </a:pPr>
            <a:endPara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I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Isosceles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triangle: A triangle which has two equal sides is known as isosceles triangle.</a:t>
            </a:r>
          </a:p>
          <a:p>
            <a:pPr marL="457200" indent="-457200">
              <a:buFont typeface="+mj-lt"/>
              <a:buAutoNum type="arabicPeriod"/>
            </a:pPr>
            <a:endPara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I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Equilateral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triangle: A triangle which has three equal sides is known as equilateral triangle.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8" name="Picture 6" descr="File:Equilateral-triangle.svg - Wikipedi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6832" y="5229200"/>
            <a:ext cx="1469604" cy="1285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963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251520" y="116632"/>
            <a:ext cx="4824536" cy="6552728"/>
          </a:xfrm>
        </p:spPr>
        <p:txBody>
          <a:bodyPr/>
          <a:lstStyle/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Triangles on basis of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angles:</a:t>
            </a: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I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Acute-angled 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triangle: An acute-angled triangle has all angles less than 90°. All three angles are acute in an 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acute-angled 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triangle.</a:t>
            </a:r>
          </a:p>
          <a:p>
            <a:pPr marL="514350" indent="-514350">
              <a:buFont typeface="+mj-lt"/>
              <a:buAutoNum type="arabicPeriod"/>
            </a:pPr>
            <a:endPara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I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Right-angled 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triangle: A triangle consisting of one right angle (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°) is known as a 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right-angled 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triangle.</a:t>
            </a:r>
          </a:p>
          <a:p>
            <a:pPr marL="514350" indent="-514350">
              <a:buFont typeface="+mj-lt"/>
              <a:buAutoNum type="arabicPeriod"/>
            </a:pPr>
            <a:endPara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I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Obtuse-angled 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triangle: A triangle having one angle greater than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° is called an 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obtuse-angled triangle.</a:t>
            </a:r>
            <a:endPara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pic>
        <p:nvPicPr>
          <p:cNvPr id="5122" name="Picture 2" descr="How to Identify Types of Triangles by Angles? – Assignment Point"/>
          <p:cNvPicPr>
            <a:picLocks noChangeAspect="1" noChangeArrowheads="1"/>
          </p:cNvPicPr>
          <p:nvPr/>
        </p:nvPicPr>
        <p:blipFill>
          <a:blip r:embed="rId2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052736"/>
            <a:ext cx="2076450" cy="144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Non right angle triangle"/>
          <p:cNvPicPr>
            <a:picLocks noChangeAspect="1" noChangeArrowheads="1"/>
          </p:cNvPicPr>
          <p:nvPr/>
        </p:nvPicPr>
        <p:blipFill>
          <a:blip r:embed="rId4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5269" y="2852936"/>
            <a:ext cx="2362200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ow to Identify Types of Triangles by Angles? – Assignment Point"/>
          <p:cNvPicPr>
            <a:picLocks noChangeAspect="1" noChangeArrowheads="1"/>
          </p:cNvPicPr>
          <p:nvPr/>
        </p:nvPicPr>
        <p:blipFill>
          <a:blip r:embed="rId5">
            <a:biLevel thresh="75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5206" y="4866699"/>
            <a:ext cx="1822326" cy="195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62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720080"/>
          </a:xfrm>
        </p:spPr>
        <p:txBody>
          <a:bodyPr>
            <a:normAutofit/>
          </a:bodyPr>
          <a:lstStyle/>
          <a:p>
            <a:r>
              <a:rPr lang="en-I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Recap of what you </a:t>
            </a:r>
            <a:r>
              <a:rPr lang="en-I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learnt</a:t>
            </a: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20688"/>
            <a:ext cx="8964488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Measuring Angles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compare two angles exactly, we need the measures of the angles. This is done with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help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protractor. One complete revolution is divided into 360 parts. Each part is called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degree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 measure of the angle is called ‘degree measure’. We write 360 degrees as 360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°.</a:t>
            </a:r>
          </a:p>
          <a:p>
            <a:pPr marL="0" indent="0">
              <a:buNone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Perpendicular Lines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two lines intersect each other and the angle between them is a right angle, then they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called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perpendicular lines. If a line AB is perpendicular to line CD, then we write AB ⊥ CD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of Triangles</a:t>
            </a:r>
          </a:p>
          <a:p>
            <a:pPr marL="0" indent="0">
              <a:buNone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now know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a triangle is a polygon with the least number of sides. There are different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triangle.</a:t>
            </a:r>
          </a:p>
          <a:p>
            <a:pPr marL="0" indent="0">
              <a:buNone/>
            </a:pPr>
            <a:endParaRPr lang="en-IN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54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784</Words>
  <Application>Microsoft Office PowerPoint</Application>
  <PresentationFormat>On-screen Show (4:3)</PresentationFormat>
  <Paragraphs>91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CHAPTER 5 UNDERSTANDING ELEMENTARY SHAPES </vt:lpstr>
      <vt:lpstr>SECTIONS TO CHAPTER</vt:lpstr>
      <vt:lpstr>MEASURING ANGLES</vt:lpstr>
      <vt:lpstr>MEASURING ANGLES (cont’d)</vt:lpstr>
      <vt:lpstr>PERPENDICULAR LINES</vt:lpstr>
      <vt:lpstr>PERPENDICULAR BISECTOR</vt:lpstr>
      <vt:lpstr>CLASSIFICATION OF TRIANGLES</vt:lpstr>
      <vt:lpstr>PowerPoint Presentation</vt:lpstr>
      <vt:lpstr>Recap of what you have learnt</vt:lpstr>
      <vt:lpstr>Recap of what you have learnt (cont’d)</vt:lpstr>
      <vt:lpstr>Homework</vt:lpstr>
      <vt:lpstr>Topics to be learnt in the next session</vt:lpstr>
      <vt:lpstr>THANK YOU!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Radhika Kuber</dc:creator>
  <cp:lastModifiedBy>Raghavan</cp:lastModifiedBy>
  <cp:revision>72</cp:revision>
  <dcterms:created xsi:type="dcterms:W3CDTF">2020-06-13T08:42:11Z</dcterms:created>
  <dcterms:modified xsi:type="dcterms:W3CDTF">2020-06-20T14:31:58Z</dcterms:modified>
</cp:coreProperties>
</file>