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4013" r:id="rId2"/>
    <p:sldMasterId id="2147484030" r:id="rId3"/>
    <p:sldMasterId id="2147484047" r:id="rId4"/>
    <p:sldMasterId id="2147484064" r:id="rId5"/>
    <p:sldMasterId id="2147484141" r:id="rId6"/>
    <p:sldMasterId id="2147484172" r:id="rId7"/>
  </p:sldMasterIdLst>
  <p:notesMasterIdLst>
    <p:notesMasterId r:id="rId19"/>
  </p:notesMasterIdLst>
  <p:sldIdLst>
    <p:sldId id="256" r:id="rId8"/>
    <p:sldId id="265" r:id="rId9"/>
    <p:sldId id="267" r:id="rId10"/>
    <p:sldId id="260" r:id="rId11"/>
    <p:sldId id="257" r:id="rId12"/>
    <p:sldId id="263" r:id="rId13"/>
    <p:sldId id="268" r:id="rId14"/>
    <p:sldId id="264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5T15:19:5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1693,'1'5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7T09:21:50.6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3571 436,'-221'2,"-246"-4,306-11,-236-48,350 52,6 0,-1 3,-62-3,-243 10,328 2,19-2,0-1,0 0,0 0,0 0,0 1,0-1,0 0,0 0,0 1,0-1,0 0,0 0,0 1,0-1,0 0,0 0,0 1,0-1,1 0,-1 0,0 0,0 1,0-1,0 0,1 0,-1 0,0 0,0 1,0-1,1 0,-1 0,0 0,0 0,0 0,1 0,-1 0,0 1,35 14,42 8,134 21,-116-26,323 62,-339-58,-59-15,0-1,1-1,-1-1,33 2,-33-9,-27-4,-31-5,-25 5,0 3,-85 6,47 0,-269-1,1324-1,-941-1,0 0,0-1,0-1,0 0,0 0,0-2,16-7,3-3,45-31,-74 45,-1 0,0-1,0 1,0-1,0 0,0 1,0-1,-1 0,1 0,0 0,-1-1,0 1,1 0,-1 0,0-1,0 1,0-1,-1 1,1-1,0 1,-1-1,0 0,0-3,0 4,-1 0,1 0,-1 0,0 0,0 0,0 0,0 0,0 1,0-1,0 0,-1 0,1 1,-1-1,1 1,-1-1,1 1,-1 0,0 0,0 0,0 0,0 0,0 0,0 0,0 0,0 1,0-1,0 1,-3-1,-30-5,0-3,-36-13,56 16,-1-1,1 0,1-1,-1-1,2 0,-23-20,-19-15,41 34,0-1,1 0,0-1,0 0,-19-27,29 35,-1 0,1 1,-1-1,0 1,0 0,0 0,0 0,0 0,0 1,-1 0,0 0,1 0,-1 0,-9-1,11 2,-1 0,0 0,1 1,-1 0,0-1,1 1,-1 0,0 1,1-1,-1 1,0-1,1 1,-1 0,1 0,-1 1,1-1,0 1,-1 0,1 0,-4 3,6-4,-1 1,1-1,0 1,1-1,-1 1,0-1,0 1,1 0,-1-1,1 1,-1 0,1-1,0 1,-1 0,1 0,0-1,0 1,0 0,1 0,-1-1,0 1,1 0,-1-1,1 1,-1 0,1-1,1 3,2 4,1 1,0-1,11 13,-9-13,24 29,15 20,-42-51,0-1,-1 1,0 0,0 1,0-1,-1 0,4 13,-6-16,0 0,0 0,0 0,-1-1,1 1,-1 0,1 0,-1-1,0 1,0 0,0-1,0 1,-1-1,1 1,-1-1,1 0,-1 0,0 1,0-1,0-1,0 1,0 0,-1 0,1-1,-5 3,-8 5,0-2,-1 0,-19 6,14-5,-309 108,262-97,0-3,-1-4,-72 5,-131-17,115-3,153 4,-1-2,1 1,-1 0,1-1,-1 0,1 0,-1 0,1 0,-6-3,8 3,0-1,0 1,0-1,0 1,1-1,-1 0,0 0,1 0,0 1,-1-1,1-1,0 1,0 0,0 0,0 0,0-1,1 1,-1 0,0-5,0-1,0-1,-1 1,0-1,0 1,0 0,-8-16,9 22,-1-1,0 1,0-1,0 1,0 0,0 0,-1 0,1 0,-1 0,1 0,-1 1,0-1,0 1,1 0,-1 0,0 0,0 0,0 0,0 1,-5-1,-35-2,1 1,-48 6,-2-1,67-3,1-2,-1 0,-43-10,28 6,33 5,0 1,1-1,-1 0,0 0,1-1,-1 0,1 0,0 0,-1-1,1 0,-7-5,12 7,1 1,-1 0,1 0,0-1,-1 1,1 0,-1-1,1 1,0-1,-1 1,1-1,0 1,-1-1,1 1,0 0,0-1,0 0,-1 1,1-1,0 1,0-1,0 1,0-1,0 1,0-1,0 1,0-1,0 1,0-1,0 0,1 0,14-8,26 2,244 9,-254 2,-1 1,0 2,48 16,-51-13,0-2,0-1,1-1,55 4,-41-9,-12 0,0-1,41-5,-71 5,0 0,1 0,-1 0,0 0,1 0,-1 0,0 0,0 0,1 0,-1 0,0 0,1 0,-1-1,0 1,1 0,-1 0,0 0,0 0,1-1,-1 1,0 0,0 0,0-1,1 1,-1 0,0 0,0-1,0 1,0 0,1 0,-1-1,0 1,0 0,0-1,0 1,0 0,0-1,0 1,0 0,0-1,0 1,0 0,0 0,0-1,-12-14,-22-10,17 15,-1 1,0 1,0 1,0 1,-1 0,0 1,-20-2,22 3,1 0,0-1,0-1,0 0,1-2,-19-10,21 9,-2 2,1-1,-1 2,0 0,0 1,-32-6,-21 6,-95 7,49 1,47-5,-77 4,142-2,0 0,0 0,0 0,0 1,0-1,1 0,-1 1,0-1,0 1,0 0,0 0,1-1,-1 1,0 0,1 1,-1-1,1 0,-1 0,1 1,0-1,0 1,-2 1,2-1,1 0,-1 0,1 0,0 0,0 0,0 0,0 0,0 0,0 0,0 0,1 0,-1 0,1 0,-1 0,1 0,0 0,1 2,5 9,0-1,2 1,-1-1,14 13,-21-24,37 38,85 68,-106-93,51 58,128 118,-160-147,-31-35,0-1,1 1,0-1,1-1,11 10,-15-13,0 0,0 0,0 0,0 0,-1 0,1 0,2 6,-4-8,-1 0,1-1,-1 1,0-1,0 1,1 0,-1-1,0 1,0 0,0-1,0 1,1 0,-1-1,0 1,0 0,0-1,-1 1,1 0,0-1,0 1,0 0,0-1,-1 1,1 0,0-1,-1 1,1-1,0 1,-1 0,1-1,-1 1,1-1,-1 1,1-1,-1 0,1 1,-1-1,1 1,-1-1,0 0,1 1,-1-1,1 0,-1 0,0 0,1 0,-1 1,0-1,1 0,-1 0,0 0,0 0,1 0,-2-1,-5 0,0 0,0-1,0 1,0-2,0 1,0-1,1 0,-1 0,1-1,0 0,-8-6,-4-2,-27-17,2-3,-71-66,-61-92,34 6,129 167,-62-87,68 97,-1 1,0 0,-1 0,1 1,-1 0,-11-5,8 5,0-2,1 1,-10-9,7 4,-1 1,-1 1,-15-9,14 10,0-2,-20-15,-76-61,112 87,0-1,0 0,0 0,0 0,-1 1,1-1,0 0,0 0,0 0,0 0,0 1,0-1,0 0,0 0,0 0,0 0,-1 1,1-1,0 0,0 0,0 0,0 0,0 0,-1 0,1 0,0 1,0-1,0 0,0 0,-1 0,1 0,0 0,0 0,0 0,0 0,-1 0,1 0,0 0,0 0,0 0,-1 0,1 0,0 0,0 0,0 0,-1 0,1 0,0-1,0 1,0 0,0 0,0 0,-1 0,1 0,7 16,120 159,-97-138,54 55,-56-63,-14-17,1 0,0-1,1 0,0-1,0-1,23 9,-11-5,27 18,-30-13,1-2,1 0,0-2,0-1,2-1,54 14,-131-26,-18-1,61 1,1-1,-1 0,1 0,-1-1,1 1,-1-1,1 0,0 0,0 0,0-1,0 1,-4-5,-1-2,0-1,-14-20,18 23,0 0,0 0,0 1,-1-1,0 1,0 1,0-1,-1 1,-10-6,-43-18,42 22,0-1,1-1,0-1,-30-22,0-7,19 17,-28-28,-30-27,0 13,-1-1,86 64,0 0,0 0,0 0,0 0,0 0,0 0,1-1,-1 1,0 0,1-1,-1 1,0-3,3 2,8 9,27 32,-1-1,67 57,-88-83,-1 2,-1 0,-1 0,0 2,17 27,-19-27,0-1,1 0,1-1,0 0,1 0,14 11,-18-17,-1 0,0 0,-1 1,0 0,0 0,-1 1,0-1,-1 2,0-1,3 11,-3-9,-1-1,2 0,0-1,0 1,0-1,1 0,1-1,0 0,9 9,45 24,-43-30,-2 0,26 22,-16-8,0-2,2-1,38 23,85 57,-82-53,-54-37,26 26,-19-18,3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56DAD-08EE-477A-A5D2-51113E001CC9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518C-35BF-4257-A198-4D5D8F4A3D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0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56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078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9385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181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4023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380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237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999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705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1119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375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22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77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8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97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37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84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55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17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98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13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803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9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07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14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61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506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66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06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04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58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772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060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377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79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59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173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105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501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97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659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61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059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105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601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40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161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299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850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712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757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498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14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7813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303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453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696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88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735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651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657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031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668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87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149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941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682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485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48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289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30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278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83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26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70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4056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616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236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391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351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5321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760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547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335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586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2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6014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15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65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202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4220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6629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191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353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945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917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55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655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392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231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866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094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59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4406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738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198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094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750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6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76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2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5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C97CC04-61C4-4C9F-B52B-75B5AB8035C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D37587-22B7-44FB-92F6-3819D57F1A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7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5" Type="http://schemas.openxmlformats.org/officeDocument/2006/relationships/slide" Target="slide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open-print-white-cartoon-306759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F680ECA-119E-440D-A3A9-4A3F04B9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4247"/>
            <a:ext cx="4815840" cy="2967064"/>
          </a:xfrm>
        </p:spPr>
        <p:txBody>
          <a:bodyPr>
            <a:normAutofit/>
          </a:bodyPr>
          <a:lstStyle/>
          <a:p>
            <a:r>
              <a:rPr lang="en-US" sz="72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VI</a:t>
            </a:r>
            <a:b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13</a:t>
            </a:r>
            <a:br>
              <a:rPr lang="en-US" sz="4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MODULE 1</a:t>
            </a:r>
            <a:endParaRPr lang="en-IN" sz="49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238CE-BCEC-4752-874A-A9EBBBFC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5835558"/>
            <a:ext cx="1965960" cy="9810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-----PREPARED BY</a:t>
            </a:r>
          </a:p>
          <a:p>
            <a:pPr algn="l"/>
            <a:r>
              <a:rPr lang="en-US" sz="2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Mrs. SAUMIA NAIR</a:t>
            </a:r>
          </a:p>
          <a:p>
            <a:pPr algn="l"/>
            <a:r>
              <a:rPr lang="en-US" sz="2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AECS-6, Mumbai</a:t>
            </a:r>
            <a:endParaRPr lang="en-IN" sz="20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CD365-1DFA-4C7B-A7BD-30838C0ACFCA}"/>
              </a:ext>
            </a:extLst>
          </p:cNvPr>
          <p:cNvSpPr txBox="1"/>
          <p:nvPr/>
        </p:nvSpPr>
        <p:spPr>
          <a:xfrm>
            <a:off x="1965961" y="0"/>
            <a:ext cx="8458199" cy="1446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>
                <a:ln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SYMMETRY</a:t>
            </a:r>
            <a:endParaRPr lang="en-IN" sz="8800" b="1" dirty="0">
              <a:ln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2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3177-F547-4445-8010-6107008E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6435"/>
            <a:ext cx="8911687" cy="128089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Instructions: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7C4E3-305C-4964-ABE7-63C7C75F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0E644A7-8D1A-4616-B889-76FF6F4BEA1B}"/>
                  </a:ext>
                </a:extLst>
              </p14:cNvPr>
              <p14:cNvContentPartPr/>
              <p14:nvPr/>
            </p14:nvContentPartPr>
            <p14:xfrm>
              <a:off x="1438380" y="699915"/>
              <a:ext cx="1285560" cy="402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0E644A7-8D1A-4616-B889-76FF6F4BEA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740" y="636915"/>
                <a:ext cx="1411200" cy="52812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Oval 18">
            <a:hlinkClick r:id="rId5" action="ppaction://hlinksldjump"/>
            <a:extLst>
              <a:ext uri="{FF2B5EF4-FFF2-40B4-BE49-F238E27FC236}">
                <a16:creationId xmlns:a16="http://schemas.microsoft.com/office/drawing/2014/main" id="{C420ED57-0AE9-4584-AD7E-98ECA7145BDC}"/>
              </a:ext>
            </a:extLst>
          </p:cNvPr>
          <p:cNvSpPr/>
          <p:nvPr/>
        </p:nvSpPr>
        <p:spPr>
          <a:xfrm>
            <a:off x="10020300" y="5581650"/>
            <a:ext cx="1114425" cy="10999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090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C2E5-98FA-4DFA-B091-DB4D204B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Instructions: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378A2-8FAD-478E-9823-88E604A407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CA569D-B952-415C-9222-08B16BEB0A16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783" t="22218" r="28329" b="18692"/>
          <a:stretch/>
        </p:blipFill>
        <p:spPr bwMode="auto">
          <a:xfrm>
            <a:off x="247650" y="1548058"/>
            <a:ext cx="5402874" cy="3313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E3C8CD-5CCA-425A-9BC4-2B532AA164C6}"/>
              </a:ext>
            </a:extLst>
          </p:cNvPr>
          <p:cNvPicPr/>
          <p:nvPr/>
        </p:nvPicPr>
        <p:blipFill rotWithShape="1">
          <a:blip r:embed="rId3"/>
          <a:srcRect l="4310" t="23497" r="28448" b="37426"/>
          <a:stretch/>
        </p:blipFill>
        <p:spPr bwMode="auto">
          <a:xfrm>
            <a:off x="5752123" y="1905000"/>
            <a:ext cx="5134708" cy="2284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>
            <a:hlinkClick r:id="rId4" action="ppaction://hlinksldjump"/>
            <a:extLst>
              <a:ext uri="{FF2B5EF4-FFF2-40B4-BE49-F238E27FC236}">
                <a16:creationId xmlns:a16="http://schemas.microsoft.com/office/drawing/2014/main" id="{97BBB9AD-9A7C-4145-B378-0CA43EE39072}"/>
              </a:ext>
            </a:extLst>
          </p:cNvPr>
          <p:cNvSpPr/>
          <p:nvPr/>
        </p:nvSpPr>
        <p:spPr>
          <a:xfrm>
            <a:off x="10248900" y="5903845"/>
            <a:ext cx="1162050" cy="9541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955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65A6-A18A-4728-9127-974C14DE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7714"/>
            <a:ext cx="9197802" cy="11453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THE DIFFERENCES BETWEEN THESE TWO BUTTERFLIES </a:t>
            </a:r>
            <a:endParaRPr lang="e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02DBBE-345F-473B-8160-D12D326418D2}"/>
                  </a:ext>
                </a:extLst>
              </p14:cNvPr>
              <p14:cNvContentPartPr/>
              <p14:nvPr/>
            </p14:nvContentPartPr>
            <p14:xfrm>
              <a:off x="4947520" y="588600"/>
              <a:ext cx="72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02DBBE-345F-473B-8160-D12D326418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9880" y="570960"/>
                <a:ext cx="36360" cy="3780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90C009-A2C3-4BD2-B5CE-8BD6759AB265}"/>
              </a:ext>
            </a:extLst>
          </p:cNvPr>
          <p:cNvCxnSpPr>
            <a:cxnSpLocks/>
          </p:cNvCxnSpPr>
          <p:nvPr/>
        </p:nvCxnSpPr>
        <p:spPr>
          <a:xfrm>
            <a:off x="2594548" y="2237740"/>
            <a:ext cx="0" cy="23825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702A62-0B63-430A-9A0A-AAD245E2E56B}"/>
              </a:ext>
            </a:extLst>
          </p:cNvPr>
          <p:cNvCxnSpPr>
            <a:cxnSpLocks/>
          </p:cNvCxnSpPr>
          <p:nvPr/>
        </p:nvCxnSpPr>
        <p:spPr>
          <a:xfrm>
            <a:off x="9906000" y="2631440"/>
            <a:ext cx="0" cy="15951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E029B7-F2FB-478A-8F27-611F269F4E49}"/>
              </a:ext>
            </a:extLst>
          </p:cNvPr>
          <p:cNvSpPr txBox="1"/>
          <p:nvPr/>
        </p:nvSpPr>
        <p:spPr>
          <a:xfrm>
            <a:off x="798990" y="5562554"/>
            <a:ext cx="315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Identical </a:t>
            </a:r>
          </a:p>
          <a:p>
            <a:pPr algn="ctr"/>
            <a:r>
              <a:rPr lang="en-US" sz="3600" b="1" dirty="0"/>
              <a:t>halves</a:t>
            </a:r>
            <a:endParaRPr lang="en-IN" sz="3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1C4BD4-E60D-4042-819F-C2E9E1D99B14}"/>
              </a:ext>
            </a:extLst>
          </p:cNvPr>
          <p:cNvSpPr txBox="1"/>
          <p:nvPr/>
        </p:nvSpPr>
        <p:spPr>
          <a:xfrm>
            <a:off x="5282214" y="5360159"/>
            <a:ext cx="352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Unidentical         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halves</a:t>
            </a:r>
            <a:endParaRPr lang="en-I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05DE9-03A1-45C9-985F-7F1882E15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24" y="1629410"/>
            <a:ext cx="8191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D9EE-0A29-45F5-8AA5-C9990D3A8AE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SYMMETRY</a:t>
            </a:r>
            <a:endParaRPr lang="en-IN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761C-D4AB-476D-9607-6B4924E2F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OBJECTS OR FIGURES THAT CAN BE DIVIDED INTO TWO MIRROR HALVES ARE SAID TO BE HAVING SYMMETRY.</a:t>
            </a:r>
          </a:p>
          <a:p>
            <a:r>
              <a:rPr lang="en-US" dirty="0">
                <a:solidFill>
                  <a:srgbClr val="FF0000"/>
                </a:solidFill>
              </a:rPr>
              <a:t>THE LINE THAT DIVIDES THE FIGURE OR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OBJECT INTO TWO MIRROR HALVES IS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CALLED AS THE LINE OR AXIS OF SYMMETRY.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1" name="Picture 4" descr="Symmetry | Definition | Solved Examples | Geometry- Cuemath">
            <a:extLst>
              <a:ext uri="{FF2B5EF4-FFF2-40B4-BE49-F238E27FC236}">
                <a16:creationId xmlns:a16="http://schemas.microsoft.com/office/drawing/2014/main" id="{6E27FC6C-B68F-4334-9EC4-1DD8D4D6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4326465"/>
            <a:ext cx="3989310" cy="25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2EC9B-6956-48E9-BA7C-016BB74B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37" y="2508424"/>
            <a:ext cx="3694897" cy="18411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69965C-FB90-4403-B3BA-805715D89557}"/>
              </a:ext>
            </a:extLst>
          </p:cNvPr>
          <p:cNvCxnSpPr>
            <a:stCxn id="14" idx="0"/>
          </p:cNvCxnSpPr>
          <p:nvPr/>
        </p:nvCxnSpPr>
        <p:spPr>
          <a:xfrm>
            <a:off x="7773686" y="2508424"/>
            <a:ext cx="27651" cy="23297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B7977-F110-41F3-9F6A-83CDDEC0C0D1}"/>
              </a:ext>
            </a:extLst>
          </p:cNvPr>
          <p:cNvCxnSpPr/>
          <p:nvPr/>
        </p:nvCxnSpPr>
        <p:spPr>
          <a:xfrm>
            <a:off x="7755038" y="31251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5B14-EA5F-40E3-9674-9C2A37F3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 IN NATURE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EE383D-4824-4AEF-9365-4D07783AD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59" y="3093276"/>
            <a:ext cx="5715000" cy="310515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BF1AD0-415E-43D8-A32B-6E0649575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0"/>
          <a:stretch/>
        </p:blipFill>
        <p:spPr>
          <a:xfrm>
            <a:off x="0" y="1081410"/>
            <a:ext cx="5445754" cy="4695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C9BC8-6558-4018-8D08-8DC677FE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67" y="327851"/>
            <a:ext cx="3926578" cy="18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0B8F-CACF-4A6B-A457-CAC4DD94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3200"/>
            <a:ext cx="9296400" cy="77046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 AND ASYMMETRIC FIGURES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0ABFA-D67C-48E2-A731-8927940F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9" y="1270001"/>
            <a:ext cx="9814044" cy="1447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THAT SHOW SYMMETRY ARE CALLED AS SYMMETRIC FIGURES.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 THAT DO NOT SHOW SYMMETRY ARE CALLED ASYMMETRIC FIGURES.</a:t>
            </a:r>
            <a:endParaRPr lang="en-IN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DFB70A-D3C4-4505-A441-8EC1BCFAF846}"/>
              </a:ext>
            </a:extLst>
          </p:cNvPr>
          <p:cNvSpPr/>
          <p:nvPr/>
        </p:nvSpPr>
        <p:spPr>
          <a:xfrm>
            <a:off x="7954948" y="3219078"/>
            <a:ext cx="1820848" cy="194608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DF6380-2100-496A-B7A2-24AACD4643DD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8865372" y="3219078"/>
            <a:ext cx="0" cy="194608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ymmetry/symmetrical | adamsgeometryforeducatorsblog">
            <a:extLst>
              <a:ext uri="{FF2B5EF4-FFF2-40B4-BE49-F238E27FC236}">
                <a16:creationId xmlns:a16="http://schemas.microsoft.com/office/drawing/2014/main" id="{5B3A5FBE-1D0F-42E3-9617-E7F18533B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 b="7742"/>
          <a:stretch/>
        </p:blipFill>
        <p:spPr bwMode="auto">
          <a:xfrm>
            <a:off x="5015574" y="2336801"/>
            <a:ext cx="4099982" cy="194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C7B516-297D-4381-9ACE-36AF5A18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3" y="4377268"/>
            <a:ext cx="4099983" cy="2480732"/>
          </a:xfrm>
          <a:prstGeom prst="rect">
            <a:avLst/>
          </a:prstGeom>
        </p:spPr>
      </p:pic>
      <p:pic>
        <p:nvPicPr>
          <p:cNvPr id="3" name="Picture 6" descr="Symmetry - Wikipedia">
            <a:extLst>
              <a:ext uri="{FF2B5EF4-FFF2-40B4-BE49-F238E27FC236}">
                <a16:creationId xmlns:a16="http://schemas.microsoft.com/office/drawing/2014/main" id="{C4F6D919-80A3-4B0F-99D5-3B2B21C2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4" y="2336801"/>
            <a:ext cx="4362946" cy="2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AFED6-3967-49DD-B54A-FB9A03E1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6360"/>
            <a:ext cx="8596668" cy="138326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too can make symmetric designs      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like these using ink blots!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4B40F0-6443-41DA-A360-E029683A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369" y="6122074"/>
            <a:ext cx="8596668" cy="524738"/>
          </a:xfrm>
        </p:spPr>
        <p:txBody>
          <a:bodyPr/>
          <a:lstStyle/>
          <a:p>
            <a:r>
              <a:rPr lang="en-IN" dirty="0">
                <a:hlinkClick r:id="rId2" action="ppaction://hlinksldjump"/>
              </a:rPr>
              <a:t>Click here for instructions!</a:t>
            </a:r>
            <a:endParaRPr lang="en-IN" dirty="0"/>
          </a:p>
        </p:txBody>
      </p:sp>
      <p:pic>
        <p:nvPicPr>
          <p:cNvPr id="1028" name="Picture 4" descr="Symmetry | Shapes | CBSE | Class 6 | ekShiksha">
            <a:extLst>
              <a:ext uri="{FF2B5EF4-FFF2-40B4-BE49-F238E27FC236}">
                <a16:creationId xmlns:a16="http://schemas.microsoft.com/office/drawing/2014/main" id="{957052B8-D255-4B63-94CC-665EA2C9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03" y="3398821"/>
            <a:ext cx="3429000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do we see so many different things in Rorschach ink blots? | Psychology  | The Guardian">
            <a:extLst>
              <a:ext uri="{FF2B5EF4-FFF2-40B4-BE49-F238E27FC236}">
                <a16:creationId xmlns:a16="http://schemas.microsoft.com/office/drawing/2014/main" id="{EEAF3D8B-614C-42A4-9548-5020C314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2" y="2189116"/>
            <a:ext cx="5643537" cy="4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flectional symmetry student page">
            <a:extLst>
              <a:ext uri="{FF2B5EF4-FFF2-40B4-BE49-F238E27FC236}">
                <a16:creationId xmlns:a16="http://schemas.microsoft.com/office/drawing/2014/main" id="{6F6944D7-E2D6-4746-AAA7-FFED42416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-30625"/>
            <a:ext cx="2476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484A-2C17-4A67-9F36-A75ACA63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make symmetric designs like these using inked strings too!</a:t>
            </a:r>
            <a:endParaRPr lang="en-IN" dirty="0"/>
          </a:p>
        </p:txBody>
      </p:sp>
      <p:pic>
        <p:nvPicPr>
          <p:cNvPr id="4098" name="Picture 2" descr="Line Symmetry (Learn) : Mathematics : Class 6 : Amrita Vidyalayam eLearning  Network">
            <a:extLst>
              <a:ext uri="{FF2B5EF4-FFF2-40B4-BE49-F238E27FC236}">
                <a16:creationId xmlns:a16="http://schemas.microsoft.com/office/drawing/2014/main" id="{C78AC523-5E56-4292-A54F-D4A57946C2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6" b="1"/>
          <a:stretch/>
        </p:blipFill>
        <p:spPr bwMode="auto">
          <a:xfrm>
            <a:off x="677334" y="2275840"/>
            <a:ext cx="10448636" cy="25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88DF2-E078-4095-8E42-A9F1F45502C9}"/>
              </a:ext>
            </a:extLst>
          </p:cNvPr>
          <p:cNvSpPr txBox="1"/>
          <p:nvPr/>
        </p:nvSpPr>
        <p:spPr>
          <a:xfrm>
            <a:off x="457200" y="6380480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Click here to know how to make these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88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694DB-A9B2-4636-A685-C81FF0AA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these by their symmetric halves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AE10E-3873-4F76-87AE-2938B19E3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70+ Symmetry drawing practice ideas | symmetry, symmetry activities, art  worksheets">
            <a:extLst>
              <a:ext uri="{FF2B5EF4-FFF2-40B4-BE49-F238E27FC236}">
                <a16:creationId xmlns:a16="http://schemas.microsoft.com/office/drawing/2014/main" id="{CB6D64EB-5409-4FD1-B69C-6962EB7E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4" b="14159"/>
          <a:stretch/>
        </p:blipFill>
        <p:spPr bwMode="auto">
          <a:xfrm>
            <a:off x="666196" y="2182107"/>
            <a:ext cx="1015199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70+ Symmetry drawing practice ideas | symmetry, symmetry activities, art  worksheets">
            <a:extLst>
              <a:ext uri="{FF2B5EF4-FFF2-40B4-BE49-F238E27FC236}">
                <a16:creationId xmlns:a16="http://schemas.microsoft.com/office/drawing/2014/main" id="{3AC2AED7-CA63-452E-938D-C6AB80754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4" b="14159"/>
          <a:stretch/>
        </p:blipFill>
        <p:spPr bwMode="auto">
          <a:xfrm flipH="1">
            <a:off x="1692533" y="2160589"/>
            <a:ext cx="1015199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oring page beetle">
            <a:extLst>
              <a:ext uri="{FF2B5EF4-FFF2-40B4-BE49-F238E27FC236}">
                <a16:creationId xmlns:a16="http://schemas.microsoft.com/office/drawing/2014/main" id="{D1534308-C0C0-4FAA-882E-85F1D2D03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3269"/>
          <a:stretch/>
        </p:blipFill>
        <p:spPr bwMode="auto">
          <a:xfrm>
            <a:off x="3457712" y="3407483"/>
            <a:ext cx="1135788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loring page beetle">
            <a:extLst>
              <a:ext uri="{FF2B5EF4-FFF2-40B4-BE49-F238E27FC236}">
                <a16:creationId xmlns:a16="http://schemas.microsoft.com/office/drawing/2014/main" id="{FD71BF6D-A8D5-4A6F-A228-961BF9E22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3269"/>
          <a:stretch/>
        </p:blipFill>
        <p:spPr bwMode="auto">
          <a:xfrm flipH="1">
            <a:off x="4604948" y="3407482"/>
            <a:ext cx="1135786" cy="24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spider symmetry--could also use to demonstrate transfer method by tracing spider with a pencil, folding, then rubbing on back with a popsicle stick.">
            <a:extLst>
              <a:ext uri="{FF2B5EF4-FFF2-40B4-BE49-F238E27FC236}">
                <a16:creationId xmlns:a16="http://schemas.microsoft.com/office/drawing/2014/main" id="{15027D3B-1BEA-48A7-BEE7-D945050C8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4" b="14159"/>
          <a:stretch/>
        </p:blipFill>
        <p:spPr bwMode="auto">
          <a:xfrm>
            <a:off x="9443927" y="3693654"/>
            <a:ext cx="1135787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oloring page spider symmetry--could also use to demonstrate transfer method by tracing spider with a pencil, folding, then rubbing on back with a popsicle stick.">
            <a:extLst>
              <a:ext uri="{FF2B5EF4-FFF2-40B4-BE49-F238E27FC236}">
                <a16:creationId xmlns:a16="http://schemas.microsoft.com/office/drawing/2014/main" id="{01F12B01-E316-4CFA-AF24-00E34210D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4" b="14159"/>
          <a:stretch/>
        </p:blipFill>
        <p:spPr bwMode="auto">
          <a:xfrm flipH="1">
            <a:off x="10579714" y="3693654"/>
            <a:ext cx="1135787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se Christmas Symmetry sheets are just a fun way to reinforce lines of symmetry.  Half of a Christmas picture is presented.  Students are to draw...">
            <a:extLst>
              <a:ext uri="{FF2B5EF4-FFF2-40B4-BE49-F238E27FC236}">
                <a16:creationId xmlns:a16="http://schemas.microsoft.com/office/drawing/2014/main" id="{B6A85D95-7783-4717-B663-92DDE8284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717" r="50000" b="11479"/>
          <a:stretch/>
        </p:blipFill>
        <p:spPr bwMode="auto">
          <a:xfrm>
            <a:off x="6813330" y="1690688"/>
            <a:ext cx="1187204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These Christmas Symmetry sheets are just a fun way to reinforce lines of symmetry.  Half of a Christmas picture is presented.  Students are to draw...">
            <a:extLst>
              <a:ext uri="{FF2B5EF4-FFF2-40B4-BE49-F238E27FC236}">
                <a16:creationId xmlns:a16="http://schemas.microsoft.com/office/drawing/2014/main" id="{FBDF038F-4EC1-47A5-BD9A-CC13A9E46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3717" r="50000" b="11479"/>
          <a:stretch/>
        </p:blipFill>
        <p:spPr bwMode="auto">
          <a:xfrm flipH="1">
            <a:off x="8000534" y="1690688"/>
            <a:ext cx="1187203" cy="2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56C11-CF3C-4736-8DB5-E3DECDA0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latin typeface="Bradley Hand ITC" panose="03070402050302030203" pitchFamily="66" charset="0"/>
              </a:rPr>
              <a:t>Thank you!</a:t>
            </a:r>
            <a:endParaRPr lang="en-IN" sz="9600" b="1" dirty="0">
              <a:latin typeface="Bradley Hand ITC" panose="03070402050302030203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F6867-A3B9-485A-A41E-7D68BC75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021145" cy="1570962"/>
          </a:xfrm>
        </p:spPr>
        <p:txBody>
          <a:bodyPr/>
          <a:lstStyle/>
          <a:p>
            <a:r>
              <a:rPr lang="en-US"/>
              <a:t>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0B47D-1F72-40E3-95C1-56B801927DDE}"/>
              </a:ext>
            </a:extLst>
          </p:cNvPr>
          <p:cNvSpPr/>
          <p:nvPr/>
        </p:nvSpPr>
        <p:spPr>
          <a:xfrm rot="19591821">
            <a:off x="6688681" y="216791"/>
            <a:ext cx="6058493" cy="462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8618954-6B7C-4B49-9A2F-D50E34E17A85}"/>
              </a:ext>
            </a:extLst>
          </p:cNvPr>
          <p:cNvSpPr/>
          <p:nvPr/>
        </p:nvSpPr>
        <p:spPr>
          <a:xfrm rot="14299622">
            <a:off x="6640115" y="1910080"/>
            <a:ext cx="388849" cy="8026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74F8E-65FA-4864-B666-F53CE4EAA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612292">
            <a:off x="8271402" y="-2875280"/>
            <a:ext cx="6486525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5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7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L-13 Symmetry</Template>
  <TotalTime>96</TotalTime>
  <Words>160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Bradley Hand ITC</vt:lpstr>
      <vt:lpstr>Calibri</vt:lpstr>
      <vt:lpstr>Century Gothic</vt:lpstr>
      <vt:lpstr>Corbel</vt:lpstr>
      <vt:lpstr>Trebuchet MS</vt:lpstr>
      <vt:lpstr>Wingdings</vt:lpstr>
      <vt:lpstr>Wingdings 3</vt:lpstr>
      <vt:lpstr>Ion</vt:lpstr>
      <vt:lpstr>1_Facet</vt:lpstr>
      <vt:lpstr>2_Facet</vt:lpstr>
      <vt:lpstr>3_Facet</vt:lpstr>
      <vt:lpstr>Wisp</vt:lpstr>
      <vt:lpstr>Vapor Trail</vt:lpstr>
      <vt:lpstr>1_Basis</vt:lpstr>
      <vt:lpstr>CLASS VI CHAPTER 13 MODULE 1</vt:lpstr>
      <vt:lpstr>SPOT THE DIFFERENCES BETWEEN THESE TWO BUTTERFLIES </vt:lpstr>
      <vt:lpstr>SYMMETRY</vt:lpstr>
      <vt:lpstr>SYMMETRY IN NATURE</vt:lpstr>
      <vt:lpstr>SYMMETRIC AND ASYMMETRIC FIGURES</vt:lpstr>
      <vt:lpstr>You too can make symmetric designs                like these using ink blots!</vt:lpstr>
      <vt:lpstr>You can make symmetric designs like these using inked strings too!</vt:lpstr>
      <vt:lpstr>Guess these by their symmetric halves</vt:lpstr>
      <vt:lpstr>Thank you!</vt:lpstr>
      <vt:lpstr>Instructions:</vt:lpstr>
      <vt:lpstr>Instructions: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VI CHAPTER 13</dc:title>
  <dc:creator>maninair121@outlook.com</dc:creator>
  <cp:lastModifiedBy>maninair121@outlook.com</cp:lastModifiedBy>
  <cp:revision>9</cp:revision>
  <dcterms:created xsi:type="dcterms:W3CDTF">2020-10-27T04:05:28Z</dcterms:created>
  <dcterms:modified xsi:type="dcterms:W3CDTF">2020-11-02T10:11:09Z</dcterms:modified>
</cp:coreProperties>
</file>