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7/30/2020</a:t>
            </a:fld>
            <a:endParaRPr lang="en-US" dirty="0"/>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7/30/2020</a:t>
            </a:fld>
            <a:endParaRPr lang="en-US" dirty="0"/>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7/30/2020</a:t>
            </a:fld>
            <a:endParaRPr lang="en-US" dirty="0"/>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7/30/2020</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IN" dirty="0" smtClean="0"/>
              <a:t>SOCIAL AND POLITICAL LIFE-l</a:t>
            </a:r>
          </a:p>
          <a:p>
            <a:r>
              <a:rPr lang="en-IN" dirty="0" smtClean="0"/>
              <a:t>CLASS-</a:t>
            </a:r>
            <a:r>
              <a:rPr lang="en-IN" dirty="0" err="1" smtClean="0"/>
              <a:t>Vl</a:t>
            </a:r>
            <a:endParaRPr lang="en-IN" dirty="0" smtClean="0"/>
          </a:p>
          <a:p>
            <a:r>
              <a:rPr lang="en-IN" dirty="0" smtClean="0"/>
              <a:t>MODULE:2/2</a:t>
            </a:r>
          </a:p>
          <a:p>
            <a:endParaRPr lang="en-IN" dirty="0"/>
          </a:p>
        </p:txBody>
      </p:sp>
      <p:sp>
        <p:nvSpPr>
          <p:cNvPr id="2" name="Title 1"/>
          <p:cNvSpPr>
            <a:spLocks noGrp="1"/>
          </p:cNvSpPr>
          <p:nvPr>
            <p:ph type="ctrTitle"/>
          </p:nvPr>
        </p:nvSpPr>
        <p:spPr/>
        <p:txBody>
          <a:bodyPr/>
          <a:lstStyle/>
          <a:p>
            <a:r>
              <a:rPr lang="en-IN" dirty="0" smtClean="0"/>
              <a:t>KEY ELEMENTS OF A DEMOCRATIC GOVERNMENT</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idx="2"/>
          </p:nvPr>
        </p:nvSpPr>
        <p:spPr/>
        <p:txBody>
          <a:bodyPr>
            <a:normAutofit lnSpcReduction="10000"/>
          </a:bodyPr>
          <a:lstStyle/>
          <a:p>
            <a:r>
              <a:rPr lang="en-IN" dirty="0" smtClean="0"/>
              <a:t>One of the key ideas of a democratic government is its commitment to equality and justice. Equality and justice are inseparable. Equality is the pre-condition that ensures justice to all the people of a country.</a:t>
            </a:r>
            <a:endParaRPr lang="en-IN" dirty="0"/>
          </a:p>
        </p:txBody>
      </p:sp>
      <p:sp>
        <p:nvSpPr>
          <p:cNvPr id="10" name="Title 9"/>
          <p:cNvSpPr>
            <a:spLocks noGrp="1"/>
          </p:cNvSpPr>
          <p:nvPr>
            <p:ph type="title"/>
          </p:nvPr>
        </p:nvSpPr>
        <p:spPr/>
        <p:txBody>
          <a:bodyPr/>
          <a:lstStyle/>
          <a:p>
            <a:r>
              <a:rPr lang="en-IN" dirty="0" smtClean="0"/>
              <a:t>Equality and Justice</a:t>
            </a:r>
            <a:endParaRPr lang="en-IN" dirty="0"/>
          </a:p>
        </p:txBody>
      </p:sp>
      <p:pic>
        <p:nvPicPr>
          <p:cNvPr id="6146" name="Picture 2" descr="C:\Users\user14\Desktop\justice.jpeg"/>
          <p:cNvPicPr>
            <a:picLocks noGrp="1" noChangeAspect="1" noChangeArrowheads="1"/>
          </p:cNvPicPr>
          <p:nvPr>
            <p:ph sz="quarter" idx="1"/>
          </p:nvPr>
        </p:nvPicPr>
        <p:blipFill>
          <a:blip r:embed="rId2"/>
          <a:srcRect/>
          <a:stretch>
            <a:fillRect/>
          </a:stretch>
        </p:blipFill>
        <p:spPr bwMode="auto">
          <a:xfrm>
            <a:off x="304800" y="152400"/>
            <a:ext cx="6400800" cy="6324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IN" sz="3600" b="1" dirty="0" smtClean="0"/>
              <a:t>Different types of inequalities in India</a:t>
            </a:r>
            <a:endParaRPr lang="en-IN" sz="3600" b="1" dirty="0"/>
          </a:p>
        </p:txBody>
      </p:sp>
      <p:sp>
        <p:nvSpPr>
          <p:cNvPr id="11" name="Content Placeholder 10"/>
          <p:cNvSpPr>
            <a:spLocks noGrp="1"/>
          </p:cNvSpPr>
          <p:nvPr>
            <p:ph sz="half" idx="1"/>
          </p:nvPr>
        </p:nvSpPr>
        <p:spPr/>
        <p:txBody>
          <a:bodyPr>
            <a:normAutofit/>
          </a:bodyPr>
          <a:lstStyle/>
          <a:p>
            <a:pPr>
              <a:buFont typeface="Wingdings" pitchFamily="2" charset="2"/>
              <a:buChar char="Ø"/>
            </a:pPr>
            <a:r>
              <a:rPr lang="en-IN" sz="4000" dirty="0" smtClean="0"/>
              <a:t>Social inequality</a:t>
            </a:r>
          </a:p>
          <a:p>
            <a:pPr>
              <a:buFont typeface="Wingdings" pitchFamily="2" charset="2"/>
              <a:buChar char="Ø"/>
            </a:pPr>
            <a:r>
              <a:rPr lang="en-IN" sz="4000" dirty="0" smtClean="0"/>
              <a:t>Gender inequality</a:t>
            </a:r>
          </a:p>
          <a:p>
            <a:pPr>
              <a:buFont typeface="Wingdings" pitchFamily="2" charset="2"/>
              <a:buChar char="Ø"/>
            </a:pPr>
            <a:r>
              <a:rPr lang="en-IN" sz="4000" dirty="0" smtClean="0"/>
              <a:t>Income inequality</a:t>
            </a:r>
            <a:endParaRPr lang="en-IN" sz="4000" dirty="0"/>
          </a:p>
        </p:txBody>
      </p:sp>
      <p:pic>
        <p:nvPicPr>
          <p:cNvPr id="7170" name="Picture 2" descr="C:\Users\user14\Desktop\forms-of-discrimination.jpg"/>
          <p:cNvPicPr>
            <a:picLocks noGrp="1" noChangeAspect="1" noChangeArrowheads="1"/>
          </p:cNvPicPr>
          <p:nvPr>
            <p:ph sz="half" idx="2"/>
          </p:nvPr>
        </p:nvPicPr>
        <p:blipFill>
          <a:blip r:embed="rId2"/>
          <a:srcRect/>
          <a:stretch>
            <a:fillRect/>
          </a:stretch>
        </p:blipFill>
        <p:spPr bwMode="auto">
          <a:xfrm>
            <a:off x="4495800" y="1371600"/>
            <a:ext cx="4211638" cy="487679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362200"/>
            <a:ext cx="7924800" cy="2438400"/>
          </a:xfrm>
        </p:spPr>
        <p:txBody>
          <a:bodyPr/>
          <a:lstStyle/>
          <a:p>
            <a:r>
              <a:rPr lang="en-IN" sz="8000" dirty="0" smtClean="0"/>
              <a:t>THANK</a:t>
            </a:r>
            <a:r>
              <a:rPr lang="en-IN" dirty="0" smtClean="0"/>
              <a:t> </a:t>
            </a:r>
            <a:r>
              <a:rPr lang="en-IN" sz="8000" dirty="0" smtClean="0"/>
              <a:t>YOU</a:t>
            </a:r>
            <a:endParaRPr lang="en-IN"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Democracy has certain key elements.</a:t>
            </a:r>
          </a:p>
          <a:p>
            <a:r>
              <a:rPr lang="en-IN" dirty="0" smtClean="0"/>
              <a:t>Like participation, conflict resolution and concern for equality and justice.</a:t>
            </a:r>
          </a:p>
          <a:p>
            <a:r>
              <a:rPr lang="en-IN" dirty="0" smtClean="0"/>
              <a:t>Apartheid means racial segregation.</a:t>
            </a:r>
          </a:p>
          <a:p>
            <a:r>
              <a:rPr lang="en-IN" dirty="0" smtClean="0"/>
              <a:t>It was followed in South Africa.</a:t>
            </a:r>
          </a:p>
          <a:p>
            <a:r>
              <a:rPr lang="en-IN" dirty="0" smtClean="0"/>
              <a:t>It led to discrimination against non-</a:t>
            </a:r>
            <a:r>
              <a:rPr lang="en-IN" dirty="0" smtClean="0"/>
              <a:t>E</a:t>
            </a:r>
            <a:r>
              <a:rPr lang="en-IN" dirty="0" smtClean="0"/>
              <a:t>uropean groups.</a:t>
            </a:r>
          </a:p>
          <a:p>
            <a:r>
              <a:rPr lang="en-IN" dirty="0" smtClean="0"/>
              <a:t>South African people were divided into white, black, </a:t>
            </a:r>
            <a:r>
              <a:rPr lang="en-IN" dirty="0" smtClean="0"/>
              <a:t>I</a:t>
            </a:r>
            <a:r>
              <a:rPr lang="en-IN" dirty="0" smtClean="0"/>
              <a:t>ndian and coloured races.</a:t>
            </a:r>
          </a:p>
          <a:p>
            <a:r>
              <a:rPr lang="en-IN" dirty="0" smtClean="0"/>
              <a:t>Hector </a:t>
            </a:r>
            <a:r>
              <a:rPr lang="en-IN" dirty="0" err="1" smtClean="0"/>
              <a:t>Piterson</a:t>
            </a:r>
            <a:r>
              <a:rPr lang="en-IN" dirty="0" smtClean="0"/>
              <a:t> was killed in 1976.</a:t>
            </a:r>
            <a:endParaRPr lang="en-IN" dirty="0"/>
          </a:p>
        </p:txBody>
      </p:sp>
      <p:sp>
        <p:nvSpPr>
          <p:cNvPr id="3" name="Title 2"/>
          <p:cNvSpPr>
            <a:spLocks noGrp="1"/>
          </p:cNvSpPr>
          <p:nvPr>
            <p:ph type="title"/>
          </p:nvPr>
        </p:nvSpPr>
        <p:spPr/>
        <p:txBody>
          <a:bodyPr/>
          <a:lstStyle/>
          <a:p>
            <a:r>
              <a:rPr lang="en-IN" dirty="0" smtClean="0"/>
              <a:t>Revision-1/2</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Democracy-Key elements</a:t>
            </a:r>
          </a:p>
          <a:p>
            <a:r>
              <a:rPr lang="en-IN" dirty="0" smtClean="0"/>
              <a:t>Participation</a:t>
            </a:r>
          </a:p>
          <a:p>
            <a:r>
              <a:rPr lang="en-IN" dirty="0" smtClean="0"/>
              <a:t>Other ways of Participation</a:t>
            </a:r>
          </a:p>
          <a:p>
            <a:r>
              <a:rPr lang="en-IN" dirty="0" smtClean="0"/>
              <a:t>Need to resolve Conflict</a:t>
            </a:r>
          </a:p>
          <a:p>
            <a:r>
              <a:rPr lang="en-IN" dirty="0" smtClean="0"/>
              <a:t>Equality and Justice</a:t>
            </a:r>
          </a:p>
          <a:p>
            <a:endParaRPr lang="en-IN" dirty="0"/>
          </a:p>
        </p:txBody>
      </p:sp>
      <p:sp>
        <p:nvSpPr>
          <p:cNvPr id="3" name="Title 2"/>
          <p:cNvSpPr>
            <a:spLocks noGrp="1"/>
          </p:cNvSpPr>
          <p:nvPr>
            <p:ph type="title"/>
          </p:nvPr>
        </p:nvSpPr>
        <p:spPr/>
        <p:txBody>
          <a:bodyPr/>
          <a:lstStyle/>
          <a:p>
            <a:r>
              <a:rPr lang="en-IN" dirty="0" smtClean="0"/>
              <a:t>Key Topics</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4000" dirty="0" smtClean="0"/>
              <a:t>Democracy has certain key elements which make it the most preferred form of government today. These elements include participation, accountability, conflict resolution and concern for equality and justice.</a:t>
            </a:r>
            <a:endParaRPr lang="en-IN" sz="4000" dirty="0"/>
          </a:p>
        </p:txBody>
      </p:sp>
      <p:sp>
        <p:nvSpPr>
          <p:cNvPr id="3" name="Title 2"/>
          <p:cNvSpPr>
            <a:spLocks noGrp="1"/>
          </p:cNvSpPr>
          <p:nvPr>
            <p:ph type="title"/>
          </p:nvPr>
        </p:nvSpPr>
        <p:spPr/>
        <p:txBody>
          <a:bodyPr/>
          <a:lstStyle/>
          <a:p>
            <a:r>
              <a:rPr lang="en-IN" b="1" dirty="0" smtClean="0"/>
              <a:t>Democracy- Elements</a:t>
            </a:r>
            <a:endParaRPr lang="en-IN"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p:txBody>
          <a:bodyPr>
            <a:noAutofit/>
          </a:bodyPr>
          <a:lstStyle/>
          <a:p>
            <a:pPr>
              <a:buFont typeface="Wingdings" pitchFamily="2" charset="2"/>
              <a:buChar char="Ø"/>
            </a:pPr>
            <a:r>
              <a:rPr lang="en-IN" sz="1800" dirty="0" smtClean="0"/>
              <a:t>What does participation mean?</a:t>
            </a:r>
          </a:p>
          <a:p>
            <a:pPr>
              <a:buFont typeface="Wingdings" pitchFamily="2" charset="2"/>
              <a:buChar char="Ø"/>
            </a:pPr>
            <a:r>
              <a:rPr lang="en-IN" sz="1800" dirty="0" smtClean="0"/>
              <a:t>Means to take part in.</a:t>
            </a:r>
          </a:p>
          <a:p>
            <a:pPr>
              <a:buFont typeface="Wingdings" pitchFamily="2" charset="2"/>
              <a:buChar char="Ø"/>
            </a:pPr>
            <a:r>
              <a:rPr lang="en-IN" sz="1800" dirty="0" smtClean="0"/>
              <a:t>In a democracy, every citizen has the right to participate in the decision making process of the government.</a:t>
            </a:r>
            <a:endParaRPr lang="en-IN" sz="1800" dirty="0"/>
          </a:p>
        </p:txBody>
      </p:sp>
      <p:sp>
        <p:nvSpPr>
          <p:cNvPr id="4" name="Title 3"/>
          <p:cNvSpPr>
            <a:spLocks noGrp="1"/>
          </p:cNvSpPr>
          <p:nvPr>
            <p:ph type="title"/>
          </p:nvPr>
        </p:nvSpPr>
        <p:spPr/>
        <p:txBody>
          <a:bodyPr>
            <a:normAutofit/>
          </a:bodyPr>
          <a:lstStyle/>
          <a:p>
            <a:r>
              <a:rPr lang="en-IN" sz="2000" dirty="0" smtClean="0"/>
              <a:t>Participation</a:t>
            </a:r>
            <a:endParaRPr lang="en-IN" sz="2000" dirty="0"/>
          </a:p>
        </p:txBody>
      </p:sp>
      <p:pic>
        <p:nvPicPr>
          <p:cNvPr id="1026" name="Picture 2" descr="C:\Users\user14\Desktop\Pakistan-women-voters-1600x900.jpg"/>
          <p:cNvPicPr>
            <a:picLocks noGrp="1" noChangeAspect="1" noChangeArrowheads="1"/>
          </p:cNvPicPr>
          <p:nvPr>
            <p:ph sz="quarter" idx="1"/>
          </p:nvPr>
        </p:nvPicPr>
        <p:blipFill>
          <a:blip r:embed="rId2"/>
          <a:srcRect/>
          <a:stretch>
            <a:fillRect/>
          </a:stretch>
        </p:blipFill>
        <p:spPr bwMode="auto">
          <a:xfrm>
            <a:off x="0" y="0"/>
            <a:ext cx="67056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IN" sz="2400" dirty="0" smtClean="0"/>
              <a:t>participation</a:t>
            </a:r>
            <a:endParaRPr lang="en-IN" sz="2400" dirty="0"/>
          </a:p>
        </p:txBody>
      </p:sp>
      <p:sp>
        <p:nvSpPr>
          <p:cNvPr id="6" name="Content Placeholder 5"/>
          <p:cNvSpPr>
            <a:spLocks noGrp="1"/>
          </p:cNvSpPr>
          <p:nvPr>
            <p:ph type="body" sz="half" idx="2"/>
          </p:nvPr>
        </p:nvSpPr>
        <p:spPr/>
        <p:txBody>
          <a:bodyPr>
            <a:noAutofit/>
          </a:bodyPr>
          <a:lstStyle/>
          <a:p>
            <a:r>
              <a:rPr lang="en-IN" sz="2000" dirty="0" smtClean="0"/>
              <a:t>In a democracy, there is a free and fair system of election for choosing representatives to the government. All these governments are elected for fixed periods.</a:t>
            </a:r>
            <a:endParaRPr lang="en-IN" sz="2000" dirty="0"/>
          </a:p>
        </p:txBody>
      </p:sp>
      <p:pic>
        <p:nvPicPr>
          <p:cNvPr id="2050" name="Picture 2" descr="C:\Users\user14\Desktop\Vote-voting-polling-polls-elections-770x433.jpg"/>
          <p:cNvPicPr>
            <a:picLocks noGrp="1" noChangeAspect="1" noChangeArrowheads="1"/>
          </p:cNvPicPr>
          <p:nvPr>
            <p:ph type="pic" idx="1"/>
          </p:nvPr>
        </p:nvPicPr>
        <p:blipFill>
          <a:blip r:embed="rId2"/>
          <a:srcRect l="19713" r="19713"/>
          <a:stretch>
            <a:fillRect/>
          </a:stretch>
        </p:blipFill>
        <p:spPr bwMode="auto">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Other ways of participation</a:t>
            </a:r>
            <a:endParaRPr lang="en-IN" dirty="0"/>
          </a:p>
        </p:txBody>
      </p:sp>
      <p:sp>
        <p:nvSpPr>
          <p:cNvPr id="6" name="Content Placeholder 5"/>
          <p:cNvSpPr>
            <a:spLocks noGrp="1"/>
          </p:cNvSpPr>
          <p:nvPr>
            <p:ph sz="half" idx="1"/>
          </p:nvPr>
        </p:nvSpPr>
        <p:spPr/>
        <p:txBody>
          <a:bodyPr/>
          <a:lstStyle/>
          <a:p>
            <a:pPr>
              <a:buNone/>
            </a:pPr>
            <a:r>
              <a:rPr lang="en-IN" dirty="0" smtClean="0"/>
              <a:t>Elections are usually held once in five years. besides voting there are other ways of participating in the process of government in democracy.</a:t>
            </a:r>
          </a:p>
          <a:p>
            <a:pPr>
              <a:buNone/>
            </a:pPr>
            <a:r>
              <a:rPr lang="en-IN" dirty="0" smtClean="0"/>
              <a:t>Ex. Rallies, signature campaign, </a:t>
            </a:r>
            <a:r>
              <a:rPr lang="en-IN" dirty="0" err="1" smtClean="0"/>
              <a:t>dharnas</a:t>
            </a:r>
            <a:r>
              <a:rPr lang="en-IN" dirty="0" smtClean="0"/>
              <a:t>, strikes.</a:t>
            </a:r>
            <a:endParaRPr lang="en-IN" dirty="0"/>
          </a:p>
        </p:txBody>
      </p:sp>
      <p:pic>
        <p:nvPicPr>
          <p:cNvPr id="3074" name="Picture 2" descr="C:\Users\user14\Desktop\133623-vczurhimdz-1577459771.jpg"/>
          <p:cNvPicPr>
            <a:picLocks noGrp="1" noChangeAspect="1" noChangeArrowheads="1"/>
          </p:cNvPicPr>
          <p:nvPr>
            <p:ph sz="half" idx="2"/>
          </p:nvPr>
        </p:nvPicPr>
        <p:blipFill>
          <a:blip r:embed="rId2"/>
          <a:srcRect/>
          <a:stretch>
            <a:fillRect/>
          </a:stretch>
        </p:blipFill>
        <p:spPr bwMode="auto">
          <a:xfrm>
            <a:off x="4648200" y="1371600"/>
            <a:ext cx="4059238" cy="4800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 to Resolve Conflict</a:t>
            </a:r>
            <a:endParaRPr lang="en-IN" dirty="0"/>
          </a:p>
        </p:txBody>
      </p:sp>
      <p:sp>
        <p:nvSpPr>
          <p:cNvPr id="3" name="Content Placeholder 2"/>
          <p:cNvSpPr>
            <a:spLocks noGrp="1"/>
          </p:cNvSpPr>
          <p:nvPr>
            <p:ph sz="half" idx="1"/>
          </p:nvPr>
        </p:nvSpPr>
        <p:spPr/>
        <p:txBody>
          <a:bodyPr/>
          <a:lstStyle/>
          <a:p>
            <a:pPr>
              <a:buNone/>
            </a:pPr>
            <a:r>
              <a:rPr lang="en-IN" dirty="0" smtClean="0"/>
              <a:t>Conflicts occur in democracy,  when people of different cultures, religions or economical backgrounds do not get along with each other, or when some among them feel they are being discriminated against.</a:t>
            </a:r>
            <a:endParaRPr lang="en-IN" dirty="0"/>
          </a:p>
        </p:txBody>
      </p:sp>
      <p:pic>
        <p:nvPicPr>
          <p:cNvPr id="4098" name="Picture 2" descr="C:\Users\user14\Desktop\MHM_008627-1.jpg"/>
          <p:cNvPicPr>
            <a:picLocks noGrp="1" noChangeAspect="1" noChangeArrowheads="1"/>
          </p:cNvPicPr>
          <p:nvPr>
            <p:ph sz="half" idx="2"/>
          </p:nvPr>
        </p:nvPicPr>
        <p:blipFill>
          <a:blip r:embed="rId2"/>
          <a:srcRect/>
          <a:stretch>
            <a:fillRect/>
          </a:stretch>
        </p:blipFill>
        <p:spPr bwMode="auto">
          <a:xfrm>
            <a:off x="4343400" y="1295400"/>
            <a:ext cx="4800600" cy="5181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Water Disputes</a:t>
            </a:r>
            <a:endParaRPr lang="en-IN" dirty="0"/>
          </a:p>
        </p:txBody>
      </p:sp>
      <p:sp>
        <p:nvSpPr>
          <p:cNvPr id="7" name="Text Placeholder 6"/>
          <p:cNvSpPr>
            <a:spLocks noGrp="1"/>
          </p:cNvSpPr>
          <p:nvPr>
            <p:ph type="body" sz="half" idx="2"/>
          </p:nvPr>
        </p:nvSpPr>
        <p:spPr/>
        <p:txBody>
          <a:bodyPr>
            <a:normAutofit fontScale="92500" lnSpcReduction="10000"/>
          </a:bodyPr>
          <a:lstStyle/>
          <a:p>
            <a:r>
              <a:rPr lang="en-IN" dirty="0" smtClean="0"/>
              <a:t>Rivers too can become a source  of conflict between states. A river may begin in one state, flow through another  and end in a third state. The sharing of river water between different states that the rivers goes through is becoming an issue of conflict.</a:t>
            </a:r>
          </a:p>
          <a:p>
            <a:r>
              <a:rPr lang="en-IN" dirty="0" smtClean="0"/>
              <a:t>Ex. The Cauvery water dispute</a:t>
            </a:r>
            <a:endParaRPr lang="en-IN" dirty="0"/>
          </a:p>
        </p:txBody>
      </p:sp>
      <p:pic>
        <p:nvPicPr>
          <p:cNvPr id="5122" name="Picture 2" descr="C:\Users\user14\Desktop\waterwar.gif"/>
          <p:cNvPicPr>
            <a:picLocks noGrp="1" noChangeAspect="1" noChangeArrowheads="1"/>
          </p:cNvPicPr>
          <p:nvPr>
            <p:ph type="pic" idx="1"/>
          </p:nvPr>
        </p:nvPicPr>
        <p:blipFill>
          <a:blip r:embed="rId2"/>
          <a:srcRect t="2865" b="2865"/>
          <a:stretch>
            <a:fillRect/>
          </a:stretch>
        </p:blipFill>
        <p:spPr bwMode="auto">
          <a:xfrm>
            <a:off x="304800" y="0"/>
            <a:ext cx="6248400" cy="6629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75</TotalTime>
  <Words>376</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KEY ELEMENTS OF A DEMOCRATIC GOVERNMENT</vt:lpstr>
      <vt:lpstr>Revision-1/2</vt:lpstr>
      <vt:lpstr>Key Topics</vt:lpstr>
      <vt:lpstr>Democracy- Elements</vt:lpstr>
      <vt:lpstr>Participation</vt:lpstr>
      <vt:lpstr>participation</vt:lpstr>
      <vt:lpstr>Other ways of participation</vt:lpstr>
      <vt:lpstr>Need to Resolve Conflict</vt:lpstr>
      <vt:lpstr>Water Disputes</vt:lpstr>
      <vt:lpstr>Equality and Justice</vt:lpstr>
      <vt:lpstr>Different types of inequalities in India</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ELEMENTS OF A DEMOCRATIC GOVERNMENT</dc:title>
  <dc:creator>user</dc:creator>
  <cp:lastModifiedBy>user14</cp:lastModifiedBy>
  <cp:revision>28</cp:revision>
  <dcterms:created xsi:type="dcterms:W3CDTF">2006-08-16T00:00:00Z</dcterms:created>
  <dcterms:modified xsi:type="dcterms:W3CDTF">2020-07-30T05:41:04Z</dcterms:modified>
</cp:coreProperties>
</file>