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6" r:id="rId4"/>
    <p:sldId id="260" r:id="rId5"/>
    <p:sldId id="257" r:id="rId6"/>
    <p:sldId id="265" r:id="rId7"/>
    <p:sldId id="261" r:id="rId8"/>
    <p:sldId id="258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hakti movem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990600"/>
            <a:ext cx="632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BHAKTHI MOVEMENT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733800"/>
            <a:ext cx="6324600" cy="2721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219200" y="3048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>
                <a:solidFill>
                  <a:srgbClr val="FF0000"/>
                </a:solidFill>
                <a:latin typeface="Georgia" pitchFamily="18" charset="0"/>
              </a:rPr>
              <a:t>DEVOTIONAL PATH TO THE DIVINE</a:t>
            </a:r>
            <a:endParaRPr lang="en-IN" sz="2800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6258" y="457200"/>
            <a:ext cx="5598942" cy="461665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IN" sz="2400" dirty="0" smtClean="0">
                <a:solidFill>
                  <a:srgbClr val="FF0000"/>
                </a:solidFill>
              </a:rPr>
              <a:t>	</a:t>
            </a:r>
            <a:r>
              <a:rPr lang="en-IN" sz="2400" dirty="0" smtClean="0">
                <a:solidFill>
                  <a:srgbClr val="FF0000"/>
                </a:solidFill>
              </a:rPr>
              <a:t> </a:t>
            </a:r>
            <a:r>
              <a:rPr lang="en-IN" sz="2400" dirty="0" smtClean="0">
                <a:solidFill>
                  <a:srgbClr val="FF0000"/>
                </a:solidFill>
              </a:rPr>
              <a:t>THE SAINTS OF MAHARASHTRA</a:t>
            </a:r>
            <a:endParaRPr lang="en-IN" sz="2400" dirty="0">
              <a:solidFill>
                <a:srgbClr val="FF0000"/>
              </a:solidFill>
            </a:endParaRPr>
          </a:p>
        </p:txBody>
      </p:sp>
      <p:pic>
        <p:nvPicPr>
          <p:cNvPr id="3" name="Picture 2" descr="Dnyaneshwar - Wikipedi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2209799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1600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609600" y="1143000"/>
            <a:ext cx="3124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 smtClean="0">
                <a:solidFill>
                  <a:schemeClr val="bg1"/>
                </a:solidFill>
              </a:rPr>
              <a:t>Jnaneshwar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6" name="Picture 5" descr="Sant Tukaram Detailed Information With Phot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1143000"/>
            <a:ext cx="2133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352800" y="1066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bg1"/>
                </a:solidFill>
              </a:rPr>
              <a:t>Tukaram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8" name="Picture 7" descr="Eknathi Bhagwat Audio - Apps on Google Play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990600"/>
            <a:ext cx="244221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162800" y="121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bg1"/>
                </a:solidFill>
              </a:rPr>
              <a:t>Eknath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0" name="Picture 9" descr="Chokhamela was a saint in #Maharashtra, #India in the 14th century. He  belonged to the #Mahar caste considere… | Indian saints, Shri ganesh  images, Saints of india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4114800"/>
            <a:ext cx="2133600" cy="2446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733800" y="4191001"/>
            <a:ext cx="1447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/>
              <a:t>Chokhamela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1026" name="AutoShape 2" descr="Saint Namdev | Unp.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28" name="AutoShape 4" descr="Saint Namdev | Unp.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1" y="4038600"/>
            <a:ext cx="2438399" cy="246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8288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bg1"/>
                </a:solidFill>
              </a:rPr>
              <a:t>Namdev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19800" y="4114800"/>
            <a:ext cx="2209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7162800" y="6019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bg1"/>
                </a:solidFill>
              </a:rPr>
              <a:t>Sakhubai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dirty="0" smtClean="0"/>
              <a:t>THE SAINTS OF MAHARASHTRA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90000" dir="5400000" sy="-100000" algn="bl" rotWithShape="0"/>
            <a:softEdge rad="31750"/>
          </a:effectLst>
        </p:spPr>
        <p:txBody>
          <a:bodyPr>
            <a:normAutofit/>
          </a:bodyPr>
          <a:lstStyle/>
          <a:p>
            <a:pPr lvl="0"/>
            <a:r>
              <a:rPr lang="en-IN" dirty="0" err="1" smtClean="0"/>
              <a:t>Jnaneshwar</a:t>
            </a:r>
            <a:r>
              <a:rPr lang="en-IN" dirty="0" smtClean="0"/>
              <a:t>, </a:t>
            </a:r>
            <a:r>
              <a:rPr lang="en-IN" dirty="0" err="1" smtClean="0"/>
              <a:t>Namdev</a:t>
            </a:r>
            <a:r>
              <a:rPr lang="en-IN" dirty="0" smtClean="0"/>
              <a:t>, </a:t>
            </a:r>
            <a:r>
              <a:rPr lang="en-IN" dirty="0" err="1" smtClean="0"/>
              <a:t>Eknath</a:t>
            </a:r>
            <a:r>
              <a:rPr lang="en-IN" dirty="0" smtClean="0"/>
              <a:t>, </a:t>
            </a:r>
            <a:r>
              <a:rPr lang="en-IN" dirty="0" err="1" smtClean="0"/>
              <a:t>Tukaram</a:t>
            </a:r>
            <a:r>
              <a:rPr lang="en-IN" dirty="0" smtClean="0"/>
              <a:t>, </a:t>
            </a:r>
            <a:r>
              <a:rPr lang="en-IN" dirty="0" err="1" smtClean="0"/>
              <a:t>Sakkubai</a:t>
            </a:r>
            <a:r>
              <a:rPr lang="en-IN" dirty="0" smtClean="0"/>
              <a:t> and the family of </a:t>
            </a:r>
            <a:r>
              <a:rPr lang="en-IN" dirty="0" err="1" smtClean="0"/>
              <a:t>Chokhamela</a:t>
            </a:r>
            <a:r>
              <a:rPr lang="en-IN" dirty="0" smtClean="0"/>
              <a:t> focused on the </a:t>
            </a:r>
            <a:r>
              <a:rPr lang="en-IN" dirty="0" err="1" smtClean="0"/>
              <a:t>bhakti</a:t>
            </a:r>
            <a:r>
              <a:rPr lang="en-IN" dirty="0" smtClean="0"/>
              <a:t> of </a:t>
            </a:r>
            <a:r>
              <a:rPr lang="en-IN" dirty="0" err="1" smtClean="0"/>
              <a:t>Vitthala</a:t>
            </a:r>
            <a:r>
              <a:rPr lang="en-IN" dirty="0" smtClean="0"/>
              <a:t> (a form of Vishnu).</a:t>
            </a:r>
          </a:p>
          <a:p>
            <a:pPr lvl="0"/>
            <a:r>
              <a:rPr lang="en-IN" dirty="0" smtClean="0"/>
              <a:t>Some of these belonged to lower castes. </a:t>
            </a:r>
          </a:p>
          <a:p>
            <a:pPr lvl="0"/>
            <a:r>
              <a:rPr lang="en-IN" dirty="0" smtClean="0"/>
              <a:t>They rejected all forms of ritualism, outward display of piety and social differences based on birth.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Learn Nathpanthis, Siddhas, and Yogis in 2 minut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412" name="AutoShape 4" descr="Learn Nathpanthis, Siddhas, and Yogis in 2 minut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274320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5" name="AutoShape 7" descr="Learn Nathpanthis, Siddhas, and Yogis in 2 minutes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599" y="381000"/>
            <a:ext cx="2590801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05200"/>
            <a:ext cx="27527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3505200"/>
            <a:ext cx="2590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9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1504072"/>
            <a:ext cx="3352800" cy="4287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124200" y="3048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err="1" smtClean="0"/>
              <a:t>Nathpanthis</a:t>
            </a:r>
            <a:r>
              <a:rPr lang="en-IN" sz="2400" dirty="0" smtClean="0"/>
              <a:t>, </a:t>
            </a:r>
            <a:r>
              <a:rPr lang="en-IN" sz="2400" dirty="0" err="1" smtClean="0"/>
              <a:t>Siddhas</a:t>
            </a:r>
            <a:r>
              <a:rPr lang="en-IN" sz="2400" dirty="0" smtClean="0"/>
              <a:t> 	&amp; Yogis</a:t>
            </a: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IN" b="1" dirty="0" err="1" smtClean="0"/>
              <a:t>Nathpanthis</a:t>
            </a:r>
            <a:r>
              <a:rPr lang="en-IN" b="1" dirty="0" smtClean="0"/>
              <a:t>, </a:t>
            </a:r>
            <a:r>
              <a:rPr lang="en-IN" b="1" dirty="0" err="1" smtClean="0"/>
              <a:t>Siddhas</a:t>
            </a:r>
            <a:r>
              <a:rPr lang="en-IN" b="1" dirty="0" smtClean="0"/>
              <a:t> and Yogis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/>
            <a:r>
              <a:rPr lang="en-IN" dirty="0" smtClean="0"/>
              <a:t>A number of religious groups that emerged during this period criticized the ritual and other aspects of conventional religion and the social order, using simple, logical arguments.</a:t>
            </a:r>
          </a:p>
          <a:p>
            <a:pPr lvl="0"/>
            <a:r>
              <a:rPr lang="en-IN" dirty="0" smtClean="0"/>
              <a:t>Among them were the </a:t>
            </a:r>
            <a:r>
              <a:rPr lang="en-IN" dirty="0" err="1" smtClean="0"/>
              <a:t>Nathpanthis</a:t>
            </a:r>
            <a:r>
              <a:rPr lang="en-IN" dirty="0" smtClean="0"/>
              <a:t>, </a:t>
            </a:r>
            <a:r>
              <a:rPr lang="en-IN" dirty="0" err="1" smtClean="0"/>
              <a:t>Siddhcharas</a:t>
            </a:r>
            <a:r>
              <a:rPr lang="en-IN" dirty="0" smtClean="0"/>
              <a:t> and Yogis.</a:t>
            </a:r>
          </a:p>
          <a:p>
            <a:pPr lvl="0"/>
            <a:r>
              <a:rPr lang="en-IN" dirty="0" smtClean="0"/>
              <a:t>They advocated renunciation of the world.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57200"/>
            <a:ext cx="7239000" cy="5693866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/>
            <a:r>
              <a:rPr lang="en-IN" sz="2400" dirty="0" smtClean="0"/>
              <a:t> </a:t>
            </a:r>
            <a:r>
              <a:rPr lang="en-IN" sz="2800" dirty="0" smtClean="0"/>
              <a:t>For them, the path to salvation lay in meditation on the formless Ultimate Reality and the realisation of oneness with it.</a:t>
            </a:r>
          </a:p>
          <a:p>
            <a:pPr lvl="0"/>
            <a:endParaRPr lang="en-IN" sz="2800" dirty="0" smtClean="0"/>
          </a:p>
          <a:p>
            <a:pPr lvl="0"/>
            <a:r>
              <a:rPr lang="en-IN" sz="2800" dirty="0" smtClean="0"/>
              <a:t>They </a:t>
            </a:r>
            <a:r>
              <a:rPr lang="en-IN" sz="2800" dirty="0" smtClean="0"/>
              <a:t>advocated intense training of the mind and body through practices like </a:t>
            </a:r>
            <a:r>
              <a:rPr lang="en-IN" sz="2800" dirty="0" err="1" smtClean="0"/>
              <a:t>yogasanas</a:t>
            </a:r>
            <a:r>
              <a:rPr lang="en-IN" sz="2800" dirty="0" smtClean="0"/>
              <a:t>, breathing exercises and meditation to achieve </a:t>
            </a:r>
            <a:r>
              <a:rPr lang="en-IN" sz="2800" dirty="0" smtClean="0"/>
              <a:t>this.</a:t>
            </a:r>
          </a:p>
          <a:p>
            <a:pPr lvl="0"/>
            <a:r>
              <a:rPr lang="en-IN" sz="2800" dirty="0" smtClean="0"/>
              <a:t> </a:t>
            </a:r>
            <a:r>
              <a:rPr lang="en-IN" sz="2800" dirty="0" smtClean="0"/>
              <a:t>These groups became particularly popular among “low” castes. </a:t>
            </a:r>
            <a:endParaRPr lang="en-IN" sz="2800" dirty="0" smtClean="0"/>
          </a:p>
          <a:p>
            <a:pPr lvl="0"/>
            <a:endParaRPr lang="en-IN" sz="2800" dirty="0" smtClean="0"/>
          </a:p>
          <a:p>
            <a:pPr lvl="0"/>
            <a:r>
              <a:rPr lang="en-IN" sz="2800" dirty="0" smtClean="0"/>
              <a:t>Their criticism of conventional religion created the ground for devotional religion to become a popular force in northern India.</a:t>
            </a:r>
            <a:endParaRPr lang="en-IN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slamic Mysticism: An Introduction to Sufi Islam | Sufi islam, Islamic  mysticism, Spiritual teach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470" y="838200"/>
            <a:ext cx="2568706" cy="2609851"/>
          </a:xfrm>
          <a:prstGeom prst="rect">
            <a:avLst/>
          </a:prstGeom>
          <a:noFill/>
        </p:spPr>
      </p:pic>
      <p:pic>
        <p:nvPicPr>
          <p:cNvPr id="18436" name="Picture 4" descr="Islam Sufism Shel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676400"/>
            <a:ext cx="3048000" cy="3429000"/>
          </a:xfrm>
          <a:prstGeom prst="rect">
            <a:avLst/>
          </a:prstGeom>
          <a:noFill/>
        </p:spPr>
      </p:pic>
      <p:pic>
        <p:nvPicPr>
          <p:cNvPr id="18438" name="Picture 6" descr="Galata Mevlevi House is the first Mawlawi House, temple for Islamic Sufi  believers, built in Istanbul in 1491. Mawlawi sect of Isl… | Sufi, Whirling  dervish, Sufis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581400"/>
            <a:ext cx="2847975" cy="2895600"/>
          </a:xfrm>
          <a:prstGeom prst="rect">
            <a:avLst/>
          </a:prstGeom>
          <a:noFill/>
        </p:spPr>
      </p:pic>
      <p:sp>
        <p:nvSpPr>
          <p:cNvPr id="18440" name="AutoShape 8" descr="Who Are Sufi Muslims and Why Do Some Extremists Hate Them? - The New York  Tim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352800"/>
            <a:ext cx="2514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43" name="AutoShape 11" descr="Strengthen Sufism to change perception about Islam: World Sufi Forum |  India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3600" y="762000"/>
            <a:ext cx="289560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124200" y="914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solidFill>
                  <a:srgbClr val="C00000"/>
                </a:solidFill>
                <a:latin typeface="Algerian" pitchFamily="82" charset="0"/>
              </a:rPr>
              <a:t>Islam &amp; Sufism</a:t>
            </a:r>
            <a:endParaRPr lang="en-IN" sz="24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81000" y="152400"/>
            <a:ext cx="8229600" cy="8382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IN" b="1" dirty="0" smtClean="0"/>
              <a:t/>
            </a:r>
            <a:br>
              <a:rPr lang="en-IN" b="1" dirty="0" smtClean="0"/>
            </a:br>
            <a:r>
              <a:rPr lang="en-IN" b="1" dirty="0" smtClean="0"/>
              <a:t>Islam and Sufism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Islam propagated monotheism or submission to one God. ‘</a:t>
            </a:r>
          </a:p>
          <a:p>
            <a:pPr lvl="0">
              <a:buNone/>
            </a:pP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It also rejected idol worship. Muslim scholars developed a holy law called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Shariat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buNone/>
            </a:pP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The Sufis rejected the elaborate codes of behaviour demanded by Muslim religious scholars.</a:t>
            </a:r>
          </a:p>
          <a:p>
            <a:pPr lvl="0">
              <a:buNone/>
            </a:pP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The sought unison with God, as a lover seeks his beloved with a disregard for the world.</a:t>
            </a:r>
          </a:p>
          <a:p>
            <a:pPr lvl="0">
              <a:buNone/>
            </a:pP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Among the great Sufis of Central Asia were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Ghazzali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Rumi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Sadi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buNone/>
            </a:pP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Sufism introduced many popular orders or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silsilas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which the most widespread was the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Shariat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Chisti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Silsilas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lvl="0">
              <a:buNone/>
            </a:pP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The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Chisti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silsila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was among the most influential orders. A long line of teachers included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Khwaja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Moinuddin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Chisti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</a:t>
            </a:r>
          </a:p>
          <a:p>
            <a:pPr lvl="0">
              <a:buNone/>
            </a:pP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Ajmer,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Qutbuddin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Bakhtiyar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Kaki of Delhi, Baba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Farid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Punjab,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Khwaja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Nizamuddin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Auliya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Delhi and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Bandanawaz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IN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Gisudaraz</a:t>
            </a:r>
            <a:r>
              <a:rPr lang="en-IN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of Gulbarga.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laxy Space Stars Ultra Violet Purple Thank You Classic Round Sticker by CyanSkyDesign on #Zazzle • #thankyou #galaxy #packaging #marketing"/>
          <p:cNvPicPr/>
          <p:nvPr/>
        </p:nvPicPr>
        <p:blipFill>
          <a:blip r:embed="rId2"/>
          <a:srcRect b="5870"/>
          <a:stretch>
            <a:fillRect/>
          </a:stretch>
        </p:blipFill>
        <p:spPr bwMode="auto">
          <a:xfrm>
            <a:off x="1981200" y="1600200"/>
            <a:ext cx="5333999" cy="211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876800" y="4724400"/>
            <a:ext cx="3276600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IN" sz="2400" dirty="0" smtClean="0">
                <a:latin typeface="Blackadder ITC" pitchFamily="82" charset="0"/>
              </a:rPr>
              <a:t>Nancy George</a:t>
            </a:r>
          </a:p>
          <a:p>
            <a:r>
              <a:rPr lang="en-IN" sz="2400" dirty="0" smtClean="0">
                <a:latin typeface="Blackadder ITC" pitchFamily="82" charset="0"/>
              </a:rPr>
              <a:t>	AECS, Mysore</a:t>
            </a:r>
            <a:endParaRPr lang="en-IN" sz="2400" dirty="0"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247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THE SAINTS OF MAHARASHTRA</vt:lpstr>
      <vt:lpstr>Slide 4</vt:lpstr>
      <vt:lpstr>Nathpanthis, Siddhas and Yogis</vt:lpstr>
      <vt:lpstr>Slide 6</vt:lpstr>
      <vt:lpstr>Slide 7</vt:lpstr>
      <vt:lpstr> Islam and Sufism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SAINTS OF MAHARASHTRA</dc:title>
  <dc:creator>USER</dc:creator>
  <cp:lastModifiedBy>USER</cp:lastModifiedBy>
  <cp:revision>15</cp:revision>
  <dcterms:created xsi:type="dcterms:W3CDTF">2006-08-16T00:00:00Z</dcterms:created>
  <dcterms:modified xsi:type="dcterms:W3CDTF">2020-10-11T13:56:55Z</dcterms:modified>
</cp:coreProperties>
</file>