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147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4F19B2-D1B9-48CA-84CF-21F49A568C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C61CF7-0A46-4477-8ECA-44A46BA59F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810AFD-14D8-4376-968C-B94C99F2F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79B3F-C5A6-4EE5-9723-A22FF7DD87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6C25A-478E-42CD-AF60-31E8D2FCD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46047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8D485-7E7C-4C9D-AC66-7C6A274258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FCCA4B-1122-47C6-8907-D803927C34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D02378-FAEC-422C-BFC4-C2DE37E7DB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F425DA-4E74-4345-AFC8-B00C1659A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E03A4-DEE3-4AA9-BD38-A8643868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643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120B9F-4F4B-419D-A2BD-6B23E0536F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E2C37-0F59-4411-BCDA-D01B1D7D2C6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676231-4468-4E2F-BCFD-1A853627D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CB191B-3E0D-4587-AD00-6B5497C79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A8266-74E8-4EBE-AAE4-1A161B2AE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15065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2B9A78-1CDB-4496-9CC9-C0F569851F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E06AA6-90F0-49E2-A120-0602A7C320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B97FF5-87E2-494E-84EB-0A35467F5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F130D0-6ED1-4145-9FBE-14D1714C98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D87608-1FEA-4B5F-9F97-6865C4594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0753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4C97D1-E51D-4A84-9720-C906A12EDF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F9A2206-5B75-4A4E-9CBF-0C8064C87D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06872D-D12D-4D8C-901C-5C0CE4F8CB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89FA39-3E88-4387-98B6-CAF1B972FB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A7D783-A464-4F43-BDCF-48328B1073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96608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C5C7DA-EEBD-424C-9EDA-A5713EDF7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1093C-7377-47E8-96ED-2B554578BF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43EF919-5D9B-439D-BCD3-725EFEEE1F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B42ED-7E1C-40EF-9DEC-16EFCD778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90E669-4F7C-4849-96BA-AAC4D61D6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15A06D-39D6-4DC9-BD7B-2CA54C706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04190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4AC03-3EF6-4605-860B-F9640C5EEC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98C749-9247-4450-90E5-E6B8C3FF07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9316CA-705D-419A-B3CB-3A1FE430A3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FD3053-9DE1-4043-8492-7D08270713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652AA6A-D46E-4F30-9AFA-E60954F9E4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3D9A3A7-15BF-4CF9-A4FD-3C22DAD72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0388243-8C21-406B-9402-B05AEBC2B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8D65EA4-0086-4E42-93C5-FCA2FC0DA4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894949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DAEFE-F74C-479F-B93A-1A81AE621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694E875-6532-4048-BAD8-1850C8DFC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28ED405-85DE-4F19-BCAF-F23B25179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71ED44-151A-4D77-8F94-70BF531B43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507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91538-DE0F-47DB-A20D-2F806FEE6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14F806-4CC4-4B9C-8AF0-55AFD83E8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93070E-9B7E-43F5-BB39-F97D06DBD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1735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AA8C0B-DD35-4BC8-A441-FFC79CDC1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290BEA-1E59-4DA4-8B35-ACDDBD69F0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BC06B6-1CC9-4F69-8C56-350CCDCB1A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6DCAAA-8EBF-4678-8288-8F58A56AAF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2EF40B-E0B8-4E32-AFE8-11CE7CCA3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380B97F-A2C4-43D2-BE5D-E4D5ADC35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2700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88FDB-22A9-45A9-9B62-C713FFF23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76981B-6120-4CBA-A5FE-E76CA3BB924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168618-A133-4A7F-B5ED-9286540A37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985BFB-6A48-4F14-943F-5CE2FD342E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A18CD8-8B93-4898-834D-43CC678169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0CDB25-8556-4647-9AB4-52102E55D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665124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3B726B-D467-4513-9203-8E556B873C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91408A-C944-490D-83E4-F21FD98D43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0B00B-211F-40AC-B7ED-C6EDCDD1366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F5DC2-57CB-4064-86F4-A5033E11BAE9}" type="datetimeFigureOut">
              <a:rPr lang="en-IN" smtClean="0"/>
              <a:t>12-10-2020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356257-6161-43F6-8452-D89157E6C3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C7024F-1CA1-405E-9B43-FBF2DC796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445430-9B78-4DC1-8C53-3BA1B8AD19D0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6102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55795FE-9FEF-43F7-A949-D652C585D7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ighlight>
                  <a:srgbClr val="00FF00"/>
                </a:highlight>
              </a:rPr>
              <a:t>Three types </a:t>
            </a:r>
            <a:r>
              <a:rPr lang="en-US" dirty="0" err="1">
                <a:highlight>
                  <a:srgbClr val="00FF00"/>
                </a:highlight>
              </a:rPr>
              <a:t>ofConditional</a:t>
            </a:r>
            <a:r>
              <a:rPr lang="en-US" dirty="0">
                <a:highlight>
                  <a:srgbClr val="00FF00"/>
                </a:highlight>
              </a:rPr>
              <a:t> clauses</a:t>
            </a:r>
            <a:endParaRPr lang="en-IN" dirty="0">
              <a:highlight>
                <a:srgbClr val="00FF00"/>
              </a:highlight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8AA805-705B-452A-B28B-A2B9698A3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.The first type is likely or Probable or real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conditions.They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express factual or habitual conditions which have the possibility to occur in the future or generally occur in the present.</a:t>
            </a:r>
            <a:endParaRPr lang="en-IN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Examples:-Future conditions</a:t>
            </a:r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IN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1.I’ll go if you give me the ball.</a:t>
            </a:r>
            <a:endParaRPr lang="en-IN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2.If I feel </a:t>
            </a:r>
            <a:r>
              <a:rPr lang="en-US" sz="1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better,I’ll</a:t>
            </a: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certainly play.</a:t>
            </a:r>
            <a:endParaRPr lang="en-IN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3.If you do well in the exam ,I’ll buy you a gift.</a:t>
            </a:r>
            <a:endParaRPr lang="en-IN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Future conditions</a:t>
            </a:r>
            <a:endParaRPr lang="en-IN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Structure-If+subject+simple</a:t>
            </a: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present </a:t>
            </a:r>
            <a:r>
              <a:rPr lang="en-US" sz="1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tense+subject+will</a:t>
            </a: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/can/may/</a:t>
            </a:r>
            <a:r>
              <a:rPr lang="en-US" sz="18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must+verb</a:t>
            </a:r>
            <a:r>
              <a:rPr lang="en-US" sz="18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base form.</a:t>
            </a:r>
            <a:endParaRPr lang="en-IN" sz="18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95507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3166EA-BC06-43D3-B68B-68A0117EA4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31BF7-2237-49FD-AD87-0F8C2C1BD5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0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Habitual conditions:</a:t>
            </a:r>
            <a:endParaRPr lang="en-IN" sz="2000" dirty="0">
              <a:effectLst/>
              <a:highlight>
                <a:srgbClr val="00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1.If I have the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money,I’ll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buy a new phone.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2.I can make you cry if you keep doing that.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3.If you go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outside,you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must wear heavy clothes.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Structure-If+subject+simple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present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tense+subject+simple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present tense</a:t>
            </a:r>
            <a:endParaRPr lang="en-IN" dirty="0">
              <a:highlight>
                <a:srgbClr val="00FFFF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743259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5FDB4E-0549-452C-940F-41D180869D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24B2CC9-0D44-4AFC-90C4-3B388A6608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u="sng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commands-</a:t>
            </a:r>
            <a:endParaRPr lang="en-IN" sz="1800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Example-If you have the money ,use it wisely.</a:t>
            </a:r>
            <a:endParaRPr lang="en-IN" sz="1800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call me if you get a chance.</a:t>
            </a:r>
            <a:endParaRPr lang="en-IN" sz="1800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800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Structure-If+subject+simple</a:t>
            </a:r>
            <a:r>
              <a:rPr lang="en-US" sz="28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present </a:t>
            </a:r>
            <a:r>
              <a:rPr lang="en-US" sz="2800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tense+command</a:t>
            </a:r>
            <a:r>
              <a:rPr lang="en-US" sz="28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</a:t>
            </a:r>
            <a:endParaRPr lang="en-IN" sz="2800" dirty="0">
              <a:effectLst/>
              <a:highlight>
                <a:srgbClr val="FF00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7043095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ED1F9-D502-4D29-88FF-B0970F226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01DB34-D882-4DDD-9D1F-298652D0D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.The second type is the unreal conditionals-The unreal  conditionals express hypothetical condition which have no possibility to occur in the </a:t>
            </a:r>
            <a:r>
              <a:rPr lang="en-US" sz="1800" dirty="0" err="1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past,present</a:t>
            </a:r>
            <a:r>
              <a:rPr lang="en-US" sz="180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or future but describe what could/might have occurred supposedly.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Examples:</a:t>
            </a:r>
            <a:endParaRPr lang="en-IN" sz="1800" dirty="0">
              <a:solidFill>
                <a:srgbClr val="FF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1.If I had the money ,I would buy a new phone.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2.If I were the president ,I wouldn’t support war policies.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3.If he were not 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ill,he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could come with us.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4.If I could play tomorrow ,I would definitely win the match.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Structure-If +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subject+simple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past tense +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subject+would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/could/</a:t>
            </a:r>
            <a:r>
              <a:rPr lang="en-US" sz="1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might+verb</a:t>
            </a:r>
            <a:r>
              <a:rPr lang="en-US" sz="1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base form.</a:t>
            </a:r>
            <a:endParaRPr lang="en-IN" sz="1800" dirty="0">
              <a:effectLst/>
              <a:highlight>
                <a:srgbClr val="00FFFF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98324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C83589-F6D2-4CAA-BD63-7FE5B4F330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04D344-133A-4E6A-B353-EB674B7A1F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00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3.The impossible conditional: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IN" sz="18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Such a conditional clause is used to speculate about past </a:t>
            </a:r>
            <a:r>
              <a:rPr lang="en-IN" sz="1800" dirty="0" err="1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events.It</a:t>
            </a:r>
            <a:r>
              <a:rPr lang="en-IN" sz="1800" dirty="0">
                <a:effectLst/>
                <a:highlight>
                  <a:srgbClr val="FF00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also used to express reproach or regret.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.If I had played well ,we would have won the match.</a:t>
            </a:r>
            <a:endParaRPr lang="en-IN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2.I could have caught you if you had been a little closer.</a:t>
            </a:r>
            <a:endParaRPr lang="en-IN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3.If he had written well ,I could have given him a better mark.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4.If he had wasted time ,he would have missed the train.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5.If he had not taken the advice of his accountant ,he would have lost a lot of money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6.If he had written well ,I could have given him a better mark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Structure-if+subject+past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perfect 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tense+subject+would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/could/</a:t>
            </a:r>
            <a:r>
              <a:rPr lang="en-US" sz="1800" dirty="0" err="1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might+have</a:t>
            </a:r>
            <a:r>
              <a:rPr lang="en-US" sz="1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+verb in past participle form</a:t>
            </a:r>
            <a:endParaRPr lang="en-IN" sz="1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93552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7801C-C312-48BC-8B91-C1C2079B7F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>
                <a:highlight>
                  <a:srgbClr val="00FF00"/>
                </a:highlight>
              </a:rPr>
              <a:t>Summing 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CD57E2-6D65-4ED7-8488-5502DD0AC3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IN" dirty="0">
                <a:solidFill>
                  <a:srgbClr val="FF0000"/>
                </a:solidFill>
                <a:highlight>
                  <a:srgbClr val="00FFFF"/>
                </a:highlight>
              </a:rPr>
              <a:t>First Conditional </a:t>
            </a:r>
          </a:p>
          <a:p>
            <a:r>
              <a:rPr lang="en-IN" dirty="0" err="1">
                <a:highlight>
                  <a:srgbClr val="FF00FF"/>
                </a:highlight>
              </a:rPr>
              <a:t>A.Nature:Open</a:t>
            </a:r>
            <a:r>
              <a:rPr lang="en-IN" dirty="0">
                <a:highlight>
                  <a:srgbClr val="FF00FF"/>
                </a:highlight>
              </a:rPr>
              <a:t> </a:t>
            </a:r>
            <a:r>
              <a:rPr lang="en-IN" dirty="0" err="1">
                <a:highlight>
                  <a:srgbClr val="FF00FF"/>
                </a:highlight>
              </a:rPr>
              <a:t>condition,What</a:t>
            </a:r>
            <a:r>
              <a:rPr lang="en-IN" dirty="0">
                <a:highlight>
                  <a:srgbClr val="FF00FF"/>
                </a:highlight>
              </a:rPr>
              <a:t> is said in the condition is possible.</a:t>
            </a:r>
          </a:p>
          <a:p>
            <a:r>
              <a:rPr lang="en-IN" dirty="0">
                <a:highlight>
                  <a:srgbClr val="FF00FF"/>
                </a:highlight>
              </a:rPr>
              <a:t>B:Time:This condition refers either to present or to future time.</a:t>
            </a:r>
          </a:p>
          <a:p>
            <a:r>
              <a:rPr lang="en-IN" dirty="0" err="1">
                <a:highlight>
                  <a:srgbClr val="FF00FF"/>
                </a:highlight>
              </a:rPr>
              <a:t>E.g.If</a:t>
            </a:r>
            <a:r>
              <a:rPr lang="en-IN" dirty="0">
                <a:highlight>
                  <a:srgbClr val="FF00FF"/>
                </a:highlight>
              </a:rPr>
              <a:t> he is late we will have to go without him.</a:t>
            </a:r>
          </a:p>
          <a:p>
            <a:r>
              <a:rPr lang="en-IN" dirty="0">
                <a:highlight>
                  <a:srgbClr val="FF00FF"/>
                </a:highlight>
              </a:rPr>
              <a:t>If my mother knows about </a:t>
            </a:r>
            <a:r>
              <a:rPr lang="en-IN" dirty="0" err="1">
                <a:highlight>
                  <a:srgbClr val="FF00FF"/>
                </a:highlight>
              </a:rPr>
              <a:t>this,we</a:t>
            </a:r>
            <a:r>
              <a:rPr lang="en-IN" dirty="0">
                <a:highlight>
                  <a:srgbClr val="FF00FF"/>
                </a:highlight>
              </a:rPr>
              <a:t> are in serious trouble.</a:t>
            </a:r>
          </a:p>
          <a:p>
            <a:r>
              <a:rPr lang="en-IN" dirty="0">
                <a:highlight>
                  <a:srgbClr val="00FF00"/>
                </a:highlight>
              </a:rPr>
              <a:t>Second Conditional</a:t>
            </a:r>
          </a:p>
          <a:p>
            <a:r>
              <a:rPr lang="en-IN" dirty="0" err="1">
                <a:highlight>
                  <a:srgbClr val="FFFF00"/>
                </a:highlight>
              </a:rPr>
              <a:t>A.Nature:Unreal</a:t>
            </a:r>
            <a:r>
              <a:rPr lang="en-IN" dirty="0">
                <a:highlight>
                  <a:srgbClr val="FFFF00"/>
                </a:highlight>
              </a:rPr>
              <a:t> (impossible)or improbable situations.</a:t>
            </a:r>
          </a:p>
          <a:p>
            <a:r>
              <a:rPr lang="en-IN" dirty="0" err="1">
                <a:highlight>
                  <a:srgbClr val="FFFF00"/>
                </a:highlight>
              </a:rPr>
              <a:t>Time:Present;the</a:t>
            </a:r>
            <a:r>
              <a:rPr lang="en-IN" dirty="0">
                <a:highlight>
                  <a:srgbClr val="FFFF00"/>
                </a:highlight>
              </a:rPr>
              <a:t> tense is past ,but we are talking about the </a:t>
            </a:r>
            <a:r>
              <a:rPr lang="en-IN" dirty="0" err="1">
                <a:highlight>
                  <a:srgbClr val="FFFF00"/>
                </a:highlight>
              </a:rPr>
              <a:t>present,now</a:t>
            </a:r>
            <a:r>
              <a:rPr lang="en-IN" dirty="0">
                <a:highlight>
                  <a:srgbClr val="FFFF00"/>
                </a:highlight>
              </a:rPr>
              <a:t>.</a:t>
            </a:r>
          </a:p>
          <a:p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694008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124817-EFD7-421B-B55D-8EBA78D752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CB0BDC-D7B1-49F3-8B5B-44FA10113F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err="1">
                <a:highlight>
                  <a:srgbClr val="FFFF00"/>
                </a:highlight>
              </a:rPr>
              <a:t>E.g.If</a:t>
            </a:r>
            <a:r>
              <a:rPr lang="en-IN" dirty="0">
                <a:highlight>
                  <a:srgbClr val="FFFF00"/>
                </a:highlight>
              </a:rPr>
              <a:t> I knew her </a:t>
            </a:r>
            <a:r>
              <a:rPr lang="en-IN" dirty="0" err="1">
                <a:highlight>
                  <a:srgbClr val="FFFF00"/>
                </a:highlight>
              </a:rPr>
              <a:t>name,I</a:t>
            </a:r>
            <a:r>
              <a:rPr lang="en-IN" dirty="0">
                <a:highlight>
                  <a:srgbClr val="FFFF00"/>
                </a:highlight>
              </a:rPr>
              <a:t> would tell you.</a:t>
            </a:r>
          </a:p>
          <a:p>
            <a:r>
              <a:rPr lang="en-IN" dirty="0">
                <a:highlight>
                  <a:srgbClr val="FFFF00"/>
                </a:highlight>
              </a:rPr>
              <a:t>If I were </a:t>
            </a:r>
            <a:r>
              <a:rPr lang="en-IN" dirty="0" err="1">
                <a:highlight>
                  <a:srgbClr val="FFFF00"/>
                </a:highlight>
              </a:rPr>
              <a:t>you,I</a:t>
            </a:r>
            <a:r>
              <a:rPr lang="en-IN" dirty="0">
                <a:highlight>
                  <a:srgbClr val="FFFF00"/>
                </a:highlight>
              </a:rPr>
              <a:t> would tell my father.</a:t>
            </a:r>
          </a:p>
          <a:p>
            <a:r>
              <a:rPr lang="en-IN" dirty="0" err="1">
                <a:highlight>
                  <a:srgbClr val="FFFF00"/>
                </a:highlight>
              </a:rPr>
              <a:t>Compare:If</a:t>
            </a:r>
            <a:r>
              <a:rPr lang="en-IN" dirty="0">
                <a:highlight>
                  <a:srgbClr val="FFFF00"/>
                </a:highlight>
              </a:rPr>
              <a:t> I become president ,I will change the social security system.(said by a presidential candidate )</a:t>
            </a:r>
          </a:p>
          <a:p>
            <a:r>
              <a:rPr lang="en-IN" dirty="0">
                <a:highlight>
                  <a:srgbClr val="FFFF00"/>
                </a:highlight>
              </a:rPr>
              <a:t>If I became a president ,I would change the social security system.(said by a school </a:t>
            </a:r>
            <a:r>
              <a:rPr lang="en-IN" dirty="0" err="1">
                <a:highlight>
                  <a:srgbClr val="FFFF00"/>
                </a:highlight>
              </a:rPr>
              <a:t>boy:improbable</a:t>
            </a:r>
            <a:r>
              <a:rPr lang="en-IN" dirty="0">
                <a:highlight>
                  <a:srgbClr val="FFFF00"/>
                </a:highlight>
              </a:rPr>
              <a:t>)</a:t>
            </a:r>
          </a:p>
          <a:p>
            <a:r>
              <a:rPr lang="en-IN" dirty="0">
                <a:highlight>
                  <a:srgbClr val="FFFF00"/>
                </a:highlight>
              </a:rPr>
              <a:t>If we win the </a:t>
            </a:r>
            <a:r>
              <a:rPr lang="en-IN" dirty="0" err="1">
                <a:highlight>
                  <a:srgbClr val="FFFF00"/>
                </a:highlight>
              </a:rPr>
              <a:t>match,we</a:t>
            </a:r>
            <a:r>
              <a:rPr lang="en-IN" dirty="0">
                <a:highlight>
                  <a:srgbClr val="FFFF00"/>
                </a:highlight>
              </a:rPr>
              <a:t> are qualified for the </a:t>
            </a:r>
            <a:r>
              <a:rPr lang="en-IN" dirty="0" err="1">
                <a:highlight>
                  <a:srgbClr val="FFFF00"/>
                </a:highlight>
              </a:rPr>
              <a:t>semifinals</a:t>
            </a:r>
            <a:r>
              <a:rPr lang="en-IN" dirty="0">
                <a:highlight>
                  <a:srgbClr val="FFFF00"/>
                </a:highlight>
              </a:rPr>
              <a:t>.</a:t>
            </a:r>
          </a:p>
          <a:p>
            <a:r>
              <a:rPr lang="en-IN" dirty="0">
                <a:highlight>
                  <a:srgbClr val="FFFF00"/>
                </a:highlight>
              </a:rPr>
              <a:t>If I won a million pounds ,I would stop teaching .(improbable</a:t>
            </a:r>
            <a:r>
              <a:rPr lang="en-IN" dirty="0">
                <a:highlight>
                  <a:srgbClr val="00FFFF"/>
                </a:highlight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1316779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0E7E21-CD2E-4A33-BCFD-07063E8F88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8CC8ED-2079-4248-B6E8-7427988E09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effectLst/>
                <a:highlight>
                  <a:srgbClr val="FF00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Third conditional</a:t>
            </a:r>
          </a:p>
          <a:p>
            <a:r>
              <a:rPr lang="en-US" dirty="0" err="1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A.Nature</a:t>
            </a:r>
            <a:r>
              <a:rPr lang="en-US" dirty="0"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unreal</a:t>
            </a:r>
          </a:p>
          <a:p>
            <a:r>
              <a:rPr lang="en-US" sz="2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Time:past</a:t>
            </a: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(so we are talking about a situation that was not so in the past .) </a:t>
            </a:r>
            <a:r>
              <a:rPr lang="en-US" sz="2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e.g.If</a:t>
            </a: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you had warned </a:t>
            </a:r>
            <a:r>
              <a:rPr lang="en-US" sz="2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me,I</a:t>
            </a: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would not have told </a:t>
            </a:r>
            <a:r>
              <a:rPr lang="en-US" sz="2800" dirty="0" err="1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ypur</a:t>
            </a:r>
            <a:r>
              <a:rPr lang="en-US" sz="2800" dirty="0">
                <a:effectLst/>
                <a:highlight>
                  <a:srgbClr val="00FFFF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father about that party.(But you didn’t ,and I have.)</a:t>
            </a:r>
          </a:p>
          <a:p>
            <a:r>
              <a:rPr lang="en-US" sz="2800" dirty="0">
                <a:effectLst/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Conclusion-We have seen the three types of conditionals with examples and their structure ,I think it must be clear to you .</a:t>
            </a:r>
            <a:endParaRPr lang="en-IN" sz="2800" dirty="0">
              <a:effectLst/>
              <a:highlight>
                <a:srgbClr val="FFFF00"/>
              </a:highlight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884809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733</Words>
  <Application>Microsoft Office PowerPoint</Application>
  <PresentationFormat>Widescreen</PresentationFormat>
  <Paragraphs>52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Three types ofConditional clauses</vt:lpstr>
      <vt:lpstr>PowerPoint Presentation</vt:lpstr>
      <vt:lpstr>PowerPoint Presentation</vt:lpstr>
      <vt:lpstr>PowerPoint Presentation</vt:lpstr>
      <vt:lpstr>PowerPoint Presentation</vt:lpstr>
      <vt:lpstr>Summing up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Three types ofConditional clauses</dc:title>
  <dc:creator>Kiran Singh</dc:creator>
  <cp:lastModifiedBy>Kiran Singh</cp:lastModifiedBy>
  <cp:revision>12</cp:revision>
  <dcterms:created xsi:type="dcterms:W3CDTF">2020-10-07T18:21:39Z</dcterms:created>
  <dcterms:modified xsi:type="dcterms:W3CDTF">2020-10-12T17:56:43Z</dcterms:modified>
</cp:coreProperties>
</file>