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50848-E232-41F3-B162-D217755806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90BCD7-E0BB-42B7-B4FC-6FC37AD33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2D632-5968-42C4-8475-926FC6B1E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1265-D60B-4233-BB8B-87399F45D350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D65BA-0C2D-41F9-B9B4-AF545BF2A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B9F20-7F49-41A1-98E1-761B6584C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3A6E-B6F6-4BCB-8C8F-22C312F7D3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764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674CF-0630-4517-9456-314D34579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EE7F51-05F5-4917-9127-A660D8FC36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B3796-7303-40A5-B6CE-6C5657DF2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1265-D60B-4233-BB8B-87399F45D350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69BCC-31C0-4C0A-8AAB-E0EE3E360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4ED84-5B50-481C-A7F7-B6923EA2C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3A6E-B6F6-4BCB-8C8F-22C312F7D3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0075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144BC5-FCA4-4437-97B5-17CDE03E5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B2DD9A-E4ED-46BC-B165-262F6E28F1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DE862-A70A-45EE-BD8C-694EDD40B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1265-D60B-4233-BB8B-87399F45D350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55718-0C0C-4A0C-9DD6-6A16877A4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57E4B-3998-4666-9724-E3E66DFEB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3A6E-B6F6-4BCB-8C8F-22C312F7D3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791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ED7C4-4C7C-469C-8C5A-148D079A1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D09CA-1F8B-4130-AF5F-995E2D58A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23DE8-499C-4580-A68B-CD630707C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1265-D60B-4233-BB8B-87399F45D350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5AB62-BEBD-41C9-96DD-91B5F5E00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80D7A-8B05-4EF0-B1F4-8AB99BFDC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3A6E-B6F6-4BCB-8C8F-22C312F7D3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721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42A83-55A7-47A8-B125-F4ACD59EB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A8140F-BB30-4119-B13E-58C8002DA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AD5FE-8D52-4532-859E-94705BB51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1265-D60B-4233-BB8B-87399F45D350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517C9-A382-4CF0-BBBC-1BA64B216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593B7-FA4B-4A22-8127-655CE94CB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3A6E-B6F6-4BCB-8C8F-22C312F7D3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076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632E5-9691-428D-B4A1-EB1827B27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9AF5C-416B-4F66-B337-77FE0B4622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B5C164-7337-4FEA-BE6D-CF42505A2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C380D9-DA13-434B-8E05-D703E7E45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1265-D60B-4233-BB8B-87399F45D350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E51CF-3F2A-4139-8633-398FB21E5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0163D4-EF72-4E0E-988A-BB5D561DE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3A6E-B6F6-4BCB-8C8F-22C312F7D3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3388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C846F-D938-4012-BCAC-5C4673351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3F3E6F-E7E3-46AC-9B4E-4629BFE53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E0D321-2BD1-40D1-9DE9-B8B7C454BA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12A171-D113-4A64-9BFA-85B3FDA7F0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AF1D14-F6BA-4C3C-8F02-08DEC2130C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B48C94-6B9B-4AEC-8EEC-770AF6AEE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1265-D60B-4233-BB8B-87399F45D350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26402E-2DB2-4A27-A76A-945CA8BE4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9FAF82-4B66-42CD-9B9A-01C72098B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3A6E-B6F6-4BCB-8C8F-22C312F7D3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02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AA843-6776-42E0-8673-79ACF3CB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107828-E9E2-413B-B10A-5B0D68865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1265-D60B-4233-BB8B-87399F45D350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1705E1-6182-4940-A8B9-AA96253B9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372FC9-0A6E-4BE4-AC72-18FC721AC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3A6E-B6F6-4BCB-8C8F-22C312F7D3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701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9AEC9F-E2E2-42EF-A3F0-555B6C77C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1265-D60B-4233-BB8B-87399F45D350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6D152F-392F-45E6-BEDB-90B794FB5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8EF3E0-8429-47B5-9342-4CF47238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3A6E-B6F6-4BCB-8C8F-22C312F7D3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030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FF6AC-61C8-4F74-B7E4-D22BF6C50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7834A-A119-44F8-8899-FA284ACCF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808305-E794-4AFF-8A98-2F4BFE318C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41F41-3051-4B3C-9ED9-3D990160D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1265-D60B-4233-BB8B-87399F45D350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FC7979-B40C-41F7-8A26-3D727D9F7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A8ECFB-E1B9-490F-A2E4-73C53126A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3A6E-B6F6-4BCB-8C8F-22C312F7D3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3603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D1FE-7B0B-43E6-9D39-719A98435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D88981-AA74-4E09-AA41-B5DACFCE8D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3011CC-3FD2-4B10-8A88-4CE50BCDF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A253B3-D905-48AF-AD4C-A4F27BCFA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C1265-D60B-4233-BB8B-87399F45D350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1C90A8-B77E-47AA-B8E8-ECBB41DCD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346645-8298-4311-ACFB-504F35396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3A6E-B6F6-4BCB-8C8F-22C312F7D3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6678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93F672-5889-4925-BB52-D42CA1795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CFC9F2-7D90-4729-9861-BEBE6EA11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DBB470-0A86-468E-8C1F-B9831A6400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C1265-D60B-4233-BB8B-87399F45D350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3081B-5DEF-448F-97BE-2E0CF855AC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7A14E-C8ED-4EF0-A5CA-2AD49C65B7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43A6E-B6F6-4BCB-8C8F-22C312F7D3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0796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F441D-4963-4F1A-9FA3-D28867EFE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highlight>
                  <a:srgbClr val="00FF00"/>
                </a:highlight>
              </a:rPr>
              <a:t>Conditional Clause</a:t>
            </a:r>
            <a:endParaRPr lang="en-IN" sz="2800" b="1" dirty="0">
              <a:highlight>
                <a:srgbClr val="00FF00"/>
              </a:highligh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DBF4B4-BB27-474E-B84A-F80790A68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clause is a group of words which includes a subject and a finite </a:t>
            </a:r>
            <a:r>
              <a:rPr lang="en-US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verb.A</a:t>
            </a:r>
            <a:r>
              <a:rPr lang="en-US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clause functions as an </a:t>
            </a:r>
            <a:r>
              <a:rPr lang="en-US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adjective,an</a:t>
            </a:r>
            <a:r>
              <a:rPr lang="en-US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adverb or a noun.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BF173E-F81B-4825-8F71-1A3CC5AE9DF7}"/>
              </a:ext>
            </a:extLst>
          </p:cNvPr>
          <p:cNvSpPr txBox="1"/>
          <p:nvPr/>
        </p:nvSpPr>
        <p:spPr>
          <a:xfrm>
            <a:off x="1113183" y="2503629"/>
            <a:ext cx="8030817" cy="2123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20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 grammar ,a conditional clause is a type of adverbial clause that states a or hypothesis </a:t>
            </a:r>
            <a:r>
              <a:rPr lang="en-US" sz="20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orcondition</a:t>
            </a:r>
            <a:r>
              <a:rPr lang="en-US" sz="20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 may be real or </a:t>
            </a:r>
            <a:r>
              <a:rPr lang="en-US" sz="20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imagined.Its</a:t>
            </a:r>
            <a:r>
              <a:rPr lang="en-US" sz="20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form uses a conditional clause in the simple present and the main clause in the future </a:t>
            </a:r>
            <a:r>
              <a:rPr lang="en-US" sz="20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tense.The</a:t>
            </a:r>
            <a:r>
              <a:rPr lang="en-US" sz="20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main clause will use a modal like </a:t>
            </a:r>
            <a:r>
              <a:rPr lang="en-US" sz="20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would,should,could,will,may,might</a:t>
            </a:r>
            <a:r>
              <a:rPr lang="en-US" sz="20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en-US" sz="20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can.Here</a:t>
            </a:r>
            <a:r>
              <a:rPr lang="en-US" sz="20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some examples:-</a:t>
            </a:r>
            <a:endParaRPr lang="en-IN" sz="2000" dirty="0">
              <a:effectLst/>
              <a:highlight>
                <a:srgbClr val="00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006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EBDC6-E199-4E84-8998-D6DDFC4A7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highlight>
                  <a:srgbClr val="FFFF00"/>
                </a:highlight>
              </a:rPr>
              <a:t>Examples of Conditional clause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0EEE3-0F99-42BD-8BA8-DF20E3276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1.If I sleep </a:t>
            </a:r>
            <a:r>
              <a:rPr lang="en-US" sz="18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now,I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will be up all night.</a:t>
            </a:r>
            <a:endParaRPr lang="en-IN" sz="1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2.I’ll help you if you promise to work hard.</a:t>
            </a:r>
            <a:endParaRPr lang="en-IN" sz="1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3.If I had the money ,I would lend you.</a:t>
            </a:r>
            <a:endParaRPr lang="en-IN" sz="1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4.If I study ,I’ll pass the exam.</a:t>
            </a:r>
            <a:endParaRPr lang="en-IN" sz="1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5.If I studied ,I would pass the exam.</a:t>
            </a:r>
            <a:endParaRPr lang="en-IN" sz="1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6.If I had studied ,I would have passed the exam.</a:t>
            </a:r>
            <a:endParaRPr lang="en-IN" sz="1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6,If we had </a:t>
            </a:r>
            <a:r>
              <a:rPr lang="en-US" sz="18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practiced,we</a:t>
            </a: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could have won the match.</a:t>
            </a:r>
            <a:endParaRPr lang="en-IN" sz="1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the above sentences have two parts -a main clause and a subordinate clause.</a:t>
            </a:r>
            <a:endParaRPr lang="en-IN" sz="1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example-In the first sentence ,the two parts are-</a:t>
            </a:r>
            <a:endParaRPr lang="en-IN" sz="1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1.I’ll be up all night-Main clause</a:t>
            </a:r>
            <a:endParaRPr lang="en-IN" sz="1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2.If I sleep now-Subordinate clause</a:t>
            </a:r>
            <a:endParaRPr lang="en-IN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443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EEF6B-CB4C-4682-BBE1-B68429E21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1896D-D5C1-4C35-9227-83FDC16A6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>
                <a:highlight>
                  <a:srgbClr val="00FF00"/>
                </a:highlight>
              </a:rPr>
              <a:t>All the above mentioned examples show that ‘</a:t>
            </a:r>
            <a:r>
              <a:rPr lang="en-IN" dirty="0" err="1">
                <a:highlight>
                  <a:srgbClr val="00FF00"/>
                </a:highlight>
              </a:rPr>
              <a:t>if’one</a:t>
            </a:r>
            <a:r>
              <a:rPr lang="en-IN" dirty="0">
                <a:highlight>
                  <a:srgbClr val="00FF00"/>
                </a:highlight>
              </a:rPr>
              <a:t> thing happens ,</a:t>
            </a:r>
          </a:p>
          <a:p>
            <a:pPr marL="0" indent="0">
              <a:buNone/>
            </a:pPr>
            <a:r>
              <a:rPr lang="en-IN" dirty="0">
                <a:highlight>
                  <a:srgbClr val="00FF00"/>
                </a:highlight>
              </a:rPr>
              <a:t>“</a:t>
            </a:r>
            <a:r>
              <a:rPr lang="en-IN" dirty="0" err="1">
                <a:highlight>
                  <a:srgbClr val="00FF00"/>
                </a:highlight>
              </a:rPr>
              <a:t>then”another</a:t>
            </a:r>
            <a:r>
              <a:rPr lang="en-IN" dirty="0">
                <a:highlight>
                  <a:srgbClr val="00FF00"/>
                </a:highlight>
              </a:rPr>
              <a:t> thing will </a:t>
            </a:r>
            <a:r>
              <a:rPr lang="en-IN" dirty="0" err="1">
                <a:highlight>
                  <a:srgbClr val="00FF00"/>
                </a:highlight>
              </a:rPr>
              <a:t>happen.For</a:t>
            </a:r>
            <a:r>
              <a:rPr lang="en-IN" dirty="0">
                <a:highlight>
                  <a:srgbClr val="00FF00"/>
                </a:highlight>
              </a:rPr>
              <a:t> </a:t>
            </a:r>
            <a:r>
              <a:rPr lang="en-IN" dirty="0" err="1">
                <a:highlight>
                  <a:srgbClr val="00FF00"/>
                </a:highlight>
              </a:rPr>
              <a:t>ex:If</a:t>
            </a:r>
            <a:r>
              <a:rPr lang="en-IN" dirty="0">
                <a:highlight>
                  <a:srgbClr val="00FF00"/>
                </a:highlight>
              </a:rPr>
              <a:t> I sleep now ,I will be up all </a:t>
            </a:r>
            <a:r>
              <a:rPr lang="en-IN" dirty="0" err="1">
                <a:highlight>
                  <a:srgbClr val="00FF00"/>
                </a:highlight>
              </a:rPr>
              <a:t>night.You</a:t>
            </a:r>
            <a:r>
              <a:rPr lang="en-IN" dirty="0">
                <a:highlight>
                  <a:srgbClr val="00FF00"/>
                </a:highlight>
              </a:rPr>
              <a:t> can refer to all these sentences as Conditional clause or an “if </a:t>
            </a:r>
            <a:r>
              <a:rPr lang="en-IN" dirty="0" err="1">
                <a:highlight>
                  <a:srgbClr val="00FF00"/>
                </a:highlight>
              </a:rPr>
              <a:t>clause”.It</a:t>
            </a:r>
            <a:r>
              <a:rPr lang="en-IN" dirty="0">
                <a:highlight>
                  <a:srgbClr val="00FF00"/>
                </a:highlight>
              </a:rPr>
              <a:t> simply means that one thing is required for </a:t>
            </a:r>
            <a:r>
              <a:rPr lang="en-IN" dirty="0" err="1">
                <a:highlight>
                  <a:srgbClr val="00FF00"/>
                </a:highlight>
              </a:rPr>
              <a:t>somethingelse</a:t>
            </a:r>
            <a:r>
              <a:rPr lang="en-IN" dirty="0">
                <a:highlight>
                  <a:srgbClr val="00FF00"/>
                </a:highlight>
              </a:rPr>
              <a:t> to occur or exist.</a:t>
            </a:r>
          </a:p>
        </p:txBody>
      </p:sp>
    </p:spTree>
    <p:extLst>
      <p:ext uri="{BB962C8B-B14F-4D97-AF65-F5344CB8AC3E}">
        <p14:creationId xmlns:p14="http://schemas.microsoft.com/office/powerpoint/2010/main" val="865558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05A88-D658-4EA0-9115-8403F7ABA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IN" sz="1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29E77-3A9C-403E-9D01-F9300022B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1Conditional clauses are also called ‘if </a:t>
            </a:r>
            <a:r>
              <a:rPr lang="en-US" sz="24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clause’as</a:t>
            </a:r>
            <a:r>
              <a:rPr lang="en-US" sz="24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they begin with’ </a:t>
            </a:r>
            <a:r>
              <a:rPr lang="en-US" sz="24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if’.It</a:t>
            </a:r>
            <a:r>
              <a:rPr lang="en-US" sz="24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can come before or after the main clause.</a:t>
            </a:r>
            <a:endParaRPr lang="en-IN" sz="2400" dirty="0">
              <a:effectLst/>
              <a:highlight>
                <a:srgbClr val="00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2The conditional clauses express </a:t>
            </a:r>
            <a:r>
              <a:rPr lang="en-US" sz="2400" dirty="0" err="1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conditions.In</a:t>
            </a:r>
            <a:r>
              <a:rPr lang="en-US" sz="2400" dirty="0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sentence one event follows from the other or depends on the other.</a:t>
            </a:r>
            <a:endParaRPr lang="en-IN" sz="2400" dirty="0">
              <a:effectLst/>
              <a:highlight>
                <a:srgbClr val="FF00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highlight>
                  <a:srgbClr val="808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3In other words ,what we express in the main </a:t>
            </a:r>
            <a:r>
              <a:rPr lang="en-US" sz="2400" dirty="0" err="1">
                <a:effectLst/>
                <a:highlight>
                  <a:srgbClr val="808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clause,depends</a:t>
            </a:r>
            <a:r>
              <a:rPr lang="en-US" sz="2400" dirty="0">
                <a:effectLst/>
                <a:highlight>
                  <a:srgbClr val="808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is conditional on what we express in the subordinate clause.</a:t>
            </a:r>
            <a:endParaRPr lang="en-IN" sz="2400" dirty="0">
              <a:effectLst/>
              <a:highlight>
                <a:srgbClr val="808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262743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091B3-7E1D-4F3D-AEDB-DD78177C1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CAA07-1686-4480-802B-C703DABAF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.We can usually change the order of clauses in conditional </a:t>
            </a:r>
            <a:r>
              <a:rPr lang="en-US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sentences.For</a:t>
            </a:r>
            <a:r>
              <a:rPr lang="en-US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ex:-we can say: If you promise to work hard ,I’ll help </a:t>
            </a:r>
            <a:r>
              <a:rPr lang="en-US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you.We</a:t>
            </a:r>
            <a:r>
              <a:rPr lang="en-US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can also say :I’ll help you if you promise to work hard.</a:t>
            </a:r>
            <a:endParaRPr lang="en-IN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dirty="0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.In general we separate the two clauses by a comma if we begin with an ‘if’ </a:t>
            </a:r>
            <a:r>
              <a:rPr lang="en-US" dirty="0" err="1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clause.We</a:t>
            </a:r>
            <a:r>
              <a:rPr lang="en-US" dirty="0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don’t use a comma when we begin with the main clause.</a:t>
            </a:r>
            <a:endParaRPr lang="en-IN" dirty="0">
              <a:effectLst/>
              <a:highlight>
                <a:srgbClr val="FF00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17791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453B9-F84A-4B12-8AAC-882EEF4A5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96EF3-688A-4E2D-82BF-4ED61825A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4000" dirty="0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.We use conditionals for situations that might happen in the future or situations that might never </a:t>
            </a:r>
            <a:r>
              <a:rPr lang="en-US" sz="4000" dirty="0" err="1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happen.We</a:t>
            </a:r>
            <a:r>
              <a:rPr lang="en-US" sz="4000" dirty="0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 conditionals for action in the past that can’t be changed.</a:t>
            </a:r>
            <a:endParaRPr lang="en-IN" sz="4000" dirty="0">
              <a:effectLst/>
              <a:highlight>
                <a:srgbClr val="FF00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95836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490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Conditional Clause</vt:lpstr>
      <vt:lpstr>Examples of Conditional clause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Clause</dc:title>
  <dc:creator>Kiran Singh</dc:creator>
  <cp:lastModifiedBy>Kiran Singh</cp:lastModifiedBy>
  <cp:revision>13</cp:revision>
  <dcterms:created xsi:type="dcterms:W3CDTF">2020-10-07T17:52:35Z</dcterms:created>
  <dcterms:modified xsi:type="dcterms:W3CDTF">2020-10-12T17:55:37Z</dcterms:modified>
</cp:coreProperties>
</file>