
<file path=[Content_Types].xml><?xml version="1.0" encoding="utf-8"?>
<Types xmlns="http://schemas.openxmlformats.org/package/2006/content-types">
  <Default Extension="gif" ContentType="image/gi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handoutMasterIdLst>
    <p:handoutMasterId r:id="rId24"/>
  </p:handoutMasterIdLst>
  <p:sldIdLst>
    <p:sldId id="257" r:id="rId2"/>
    <p:sldId id="269" r:id="rId3"/>
    <p:sldId id="276" r:id="rId4"/>
    <p:sldId id="277" r:id="rId5"/>
    <p:sldId id="311" r:id="rId6"/>
    <p:sldId id="290" r:id="rId7"/>
    <p:sldId id="304" r:id="rId8"/>
    <p:sldId id="309" r:id="rId9"/>
    <p:sldId id="292" r:id="rId10"/>
    <p:sldId id="310" r:id="rId11"/>
    <p:sldId id="305" r:id="rId12"/>
    <p:sldId id="303" r:id="rId13"/>
    <p:sldId id="297" r:id="rId14"/>
    <p:sldId id="298" r:id="rId15"/>
    <p:sldId id="299" r:id="rId16"/>
    <p:sldId id="302" r:id="rId17"/>
    <p:sldId id="301" r:id="rId18"/>
    <p:sldId id="287" r:id="rId19"/>
    <p:sldId id="289" r:id="rId20"/>
    <p:sldId id="307" r:id="rId21"/>
    <p:sldId id="315" r:id="rId22"/>
  </p:sldIdLst>
  <p:sldSz cx="12188825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orient="horz" pos="1008">
          <p15:clr>
            <a:srgbClr val="A4A3A4"/>
          </p15:clr>
        </p15:guide>
        <p15:guide id="3" orient="horz" pos="3792">
          <p15:clr>
            <a:srgbClr val="A4A3A4"/>
          </p15:clr>
        </p15:guide>
        <p15:guide id="4" orient="horz" pos="1152">
          <p15:clr>
            <a:srgbClr val="A4A3A4"/>
          </p15:clr>
        </p15:guide>
        <p15:guide id="5" orient="horz" pos="3360">
          <p15:clr>
            <a:srgbClr val="A4A3A4"/>
          </p15:clr>
        </p15:guide>
        <p15:guide id="6" orient="horz" pos="3072">
          <p15:clr>
            <a:srgbClr val="A4A3A4"/>
          </p15:clr>
        </p15:guide>
        <p15:guide id="7" orient="horz" pos="864">
          <p15:clr>
            <a:srgbClr val="A4A3A4"/>
          </p15:clr>
        </p15:guide>
        <p15:guide id="8" orient="horz" pos="528">
          <p15:clr>
            <a:srgbClr val="A4A3A4"/>
          </p15:clr>
        </p15:guide>
        <p15:guide id="9" orient="horz" pos="2784">
          <p15:clr>
            <a:srgbClr val="A4A3A4"/>
          </p15:clr>
        </p15:guide>
        <p15:guide id="10" pos="3839">
          <p15:clr>
            <a:srgbClr val="A4A3A4"/>
          </p15:clr>
        </p15:guide>
        <p15:guide id="11" pos="959">
          <p15:clr>
            <a:srgbClr val="A4A3A4"/>
          </p15:clr>
        </p15:guide>
        <p15:guide id="12" pos="7007">
          <p15:clr>
            <a:srgbClr val="A4A3A4"/>
          </p15:clr>
        </p15:guide>
        <p15:guide id="13" pos="6719">
          <p15:clr>
            <a:srgbClr val="A4A3A4"/>
          </p15:clr>
        </p15:guide>
        <p15:guide id="14" pos="6143">
          <p15:clr>
            <a:srgbClr val="A4A3A4"/>
          </p15:clr>
        </p15:guide>
        <p15:guide id="15" pos="3983">
          <p15:clr>
            <a:srgbClr val="A4A3A4"/>
          </p15:clr>
        </p15:guide>
        <p15:guide id="16" pos="527">
          <p15:clr>
            <a:srgbClr val="A4A3A4"/>
          </p15:clr>
        </p15:guide>
        <p15:guide id="17" pos="715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F5AB1C69-6EDB-4FF4-983F-18BD219EF322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7" autoAdjust="0"/>
    <p:restoredTop sz="94660"/>
  </p:normalViewPr>
  <p:slideViewPr>
    <p:cSldViewPr>
      <p:cViewPr varScale="1">
        <p:scale>
          <a:sx n="73" d="100"/>
          <a:sy n="73" d="100"/>
        </p:scale>
        <p:origin x="364" y="48"/>
      </p:cViewPr>
      <p:guideLst>
        <p:guide orient="horz" pos="2160"/>
        <p:guide orient="horz" pos="1008"/>
        <p:guide orient="horz" pos="3792"/>
        <p:guide orient="horz" pos="1152"/>
        <p:guide orient="horz" pos="3360"/>
        <p:guide orient="horz" pos="3072"/>
        <p:guide orient="horz" pos="864"/>
        <p:guide orient="horz" pos="528"/>
        <p:guide orient="horz" pos="2784"/>
        <p:guide pos="3839"/>
        <p:guide pos="959"/>
        <p:guide pos="7007"/>
        <p:guide pos="6719"/>
        <p:guide pos="6143"/>
        <p:guide pos="3983"/>
        <p:guide pos="527"/>
        <p:guide pos="7151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84" d="100"/>
          <a:sy n="84" d="100"/>
        </p:scale>
        <p:origin x="1002" y="6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4A8D02-4E65-4CCD-8312-4AB164C6C77D}" type="datetimeFigureOut">
              <a:rPr lang="en-US"/>
              <a:t>10/18/2020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119DBA-4540-49B3-8FA9-6259387ECF9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8761985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A755D9-D361-47B8-9652-3B4EA9776CE5}" type="datetimeFigureOut">
              <a:rPr lang="en-US"/>
              <a:t>10/18/2020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B36274-F2B9-4C45-BBB4-0EDF4CD651A7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476885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B36274-F2B9-4C45-BBB4-0EDF4CD651A7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0234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B36274-F2B9-4C45-BBB4-0EDF4CD651A7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567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 bwMode="auto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2413" y="1371600"/>
            <a:ext cx="9144000" cy="3505200"/>
          </a:xfrm>
        </p:spPr>
        <p:txBody>
          <a:bodyPr>
            <a:noAutofit/>
          </a:bodyPr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2413" y="4953000"/>
            <a:ext cx="8229600" cy="1066800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4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29175-527E-46A3-863C-1BB1F163B849}" type="datetimeFigureOut">
              <a:rPr lang="en-US"/>
              <a:t>10/18/2020</a:t>
            </a:fld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37D0E-4A4F-4307-8994-C1891D747D59}" type="slidenum">
              <a:r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56865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  <a:lvl6pPr>
              <a:defRPr baseline="0"/>
            </a:lvl6pPr>
            <a:lvl7pPr>
              <a:defRPr baseline="0"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4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29175-527E-46A3-863C-1BB1F163B849}" type="datetimeFigureOut">
              <a:rPr lang="en-US"/>
              <a:t>10/18/2020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37D0E-4A4F-4307-8994-C1891D747D59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4223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52012" y="533400"/>
            <a:ext cx="1371600" cy="559276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22411" y="533400"/>
            <a:ext cx="8077201" cy="5592764"/>
          </a:xfrm>
        </p:spPr>
        <p:txBody>
          <a:bodyPr vert="eaVert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29175-527E-46A3-863C-1BB1F163B849}" type="datetimeFigureOut">
              <a:rPr lang="en-US"/>
              <a:t>10/18/2020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37D0E-4A4F-4307-8994-C1891D747D59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5018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536" y="2367093"/>
            <a:ext cx="10361127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53678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 baseline="0"/>
            </a:lvl6pPr>
            <a:lvl7pPr>
              <a:defRPr baseline="0"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4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29175-527E-46A3-863C-1BB1F163B849}" type="datetimeFigureOut">
              <a:rPr lang="en-US"/>
              <a:t>10/18/2020</a:t>
            </a:fld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37D0E-4A4F-4307-8994-C1891D747D59}" type="slidenum">
              <a:r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99455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 bwMode="auto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4" y="2514601"/>
            <a:ext cx="9144000" cy="2819400"/>
          </a:xfrm>
        </p:spPr>
        <p:txBody>
          <a:bodyPr anchor="b">
            <a:noAutofit/>
          </a:bodyPr>
          <a:lstStyle>
            <a:lvl1pPr algn="l">
              <a:defRPr sz="6600" b="0" i="0" cap="none" baseline="0"/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2413" y="990600"/>
            <a:ext cx="8229600" cy="1143000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4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29175-527E-46A3-863C-1BB1F163B849}" type="datetimeFigureOut">
              <a:rPr lang="en-US"/>
              <a:t>10/18/2020</a:t>
            </a:fld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37D0E-4A4F-4307-8994-C1891D747D59}" type="slidenum">
              <a:r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06994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4" y="533400"/>
            <a:ext cx="9601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2414" y="1828800"/>
            <a:ext cx="4645152" cy="4191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75412" y="1828800"/>
            <a:ext cx="4648201" cy="4191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5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29175-527E-46A3-863C-1BB1F163B849}" type="datetimeFigureOut">
              <a:rPr lang="en-US"/>
              <a:t>10/18/2020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37D0E-4A4F-4307-8994-C1891D747D59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76970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4" y="533400"/>
            <a:ext cx="96012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2414" y="1828800"/>
            <a:ext cx="4645152" cy="76200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22414" y="2667000"/>
            <a:ext cx="4645152" cy="33528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 baseline="0"/>
            </a:lvl6pPr>
            <a:lvl7pPr>
              <a:defRPr sz="1400" baseline="0"/>
            </a:lvl7pPr>
            <a:lvl8pPr>
              <a:defRPr sz="1400" baseline="0"/>
            </a:lvl8pPr>
            <a:lvl9pPr>
              <a:defRPr sz="1400"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78462" y="1828800"/>
            <a:ext cx="4645152" cy="76200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78462" y="2667000"/>
            <a:ext cx="4645152" cy="33528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7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29175-527E-46A3-863C-1BB1F163B849}" type="datetimeFigureOut">
              <a:rPr lang="en-US"/>
              <a:t>10/18/2020</a:t>
            </a:fld>
            <a:endParaRPr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37D0E-4A4F-4307-8994-C1891D747D59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01231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29175-527E-46A3-863C-1BB1F163B849}" type="datetimeFigureOut">
              <a:rPr lang="en-US"/>
              <a:t>10/18/2020</a:t>
            </a:fld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37D0E-4A4F-4307-8994-C1891D747D59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55701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 bwMode="auto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2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29175-527E-46A3-863C-1BB1F163B849}" type="datetimeFigureOut">
              <a:rPr lang="en-US"/>
              <a:t>10/18/2020</a:t>
            </a:fld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37D0E-4A4F-4307-8994-C1891D747D59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52017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 bwMode="auto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6613" y="2590800"/>
            <a:ext cx="3276599" cy="1924050"/>
          </a:xfrm>
        </p:spPr>
        <p:txBody>
          <a:bodyPr anchor="b">
            <a:normAutofit/>
          </a:bodyPr>
          <a:lstStyle>
            <a:lvl1pPr algn="l">
              <a:defRPr sz="3200" b="0"/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4" name="Text Placeholder 2"/>
          <p:cNvSpPr>
            <a:spLocks noGrp="1"/>
          </p:cNvSpPr>
          <p:nvPr>
            <p:ph type="body" sz="half" idx="2"/>
          </p:nvPr>
        </p:nvSpPr>
        <p:spPr>
          <a:xfrm>
            <a:off x="836613" y="4648200"/>
            <a:ext cx="3276599" cy="1371600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Content Placeholder 3"/>
          <p:cNvSpPr>
            <a:spLocks noGrp="1"/>
          </p:cNvSpPr>
          <p:nvPr>
            <p:ph idx="1"/>
          </p:nvPr>
        </p:nvSpPr>
        <p:spPr>
          <a:xfrm>
            <a:off x="5180012" y="838200"/>
            <a:ext cx="6172201" cy="51816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8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29175-527E-46A3-863C-1BB1F163B849}" type="datetimeFigureOut">
              <a:rPr lang="en-US"/>
              <a:pPr/>
              <a:t>10/18/2020</a:t>
            </a:fld>
            <a:endParaRPr dirty="0"/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37D0E-4A4F-4307-8994-C1891D747D59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18280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 bwMode="auto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6613" y="2590800"/>
            <a:ext cx="3276599" cy="1924050"/>
          </a:xfrm>
        </p:spPr>
        <p:txBody>
          <a:bodyPr anchor="b">
            <a:normAutofit/>
          </a:bodyPr>
          <a:lstStyle>
            <a:lvl1pPr algn="l">
              <a:defRPr sz="32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Text Placeholder 2"/>
          <p:cNvSpPr>
            <a:spLocks noGrp="1"/>
          </p:cNvSpPr>
          <p:nvPr>
            <p:ph type="body" sz="half" idx="2"/>
          </p:nvPr>
        </p:nvSpPr>
        <p:spPr>
          <a:xfrm>
            <a:off x="836613" y="4648200"/>
            <a:ext cx="3276599" cy="1371600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Picture Placeholder 3"/>
          <p:cNvSpPr>
            <a:spLocks noGrp="1"/>
          </p:cNvSpPr>
          <p:nvPr>
            <p:ph type="pic" idx="1"/>
          </p:nvPr>
        </p:nvSpPr>
        <p:spPr>
          <a:xfrm>
            <a:off x="5484812" y="836610"/>
            <a:ext cx="5867401" cy="5183190"/>
          </a:xfrm>
          <a:solidFill>
            <a:schemeClr val="bg2"/>
          </a:solidFill>
        </p:spPr>
        <p:txBody>
          <a:bodyPr tIns="91440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dirty="0"/>
          </a:p>
        </p:txBody>
      </p:sp>
      <p:pic>
        <p:nvPicPr>
          <p:cNvPr id="9" name="Picture 4" descr="An empty placeholder to add an image. Click on the placeholder and select the image that you wish to ad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3812" y="458787"/>
            <a:ext cx="6626225" cy="5938837"/>
          </a:xfrm>
          <a:prstGeom prst="rect">
            <a:avLst/>
          </a:prstGeom>
          <a:noFill/>
          <a:ln>
            <a:noFill/>
          </a:ln>
          <a:effectLst>
            <a:outerShdw blurRad="292100" algn="ctr" rotWithShape="0">
              <a:prstClr val="black">
                <a:alpha val="36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44693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22414" y="533400"/>
            <a:ext cx="96012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2414" y="1828800"/>
            <a:ext cx="9601200" cy="4191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1517950" y="6172200"/>
            <a:ext cx="6862462" cy="2730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Date Placeholder 4"/>
          <p:cNvSpPr>
            <a:spLocks noGrp="1"/>
          </p:cNvSpPr>
          <p:nvPr>
            <p:ph type="dt" sz="half" idx="2"/>
          </p:nvPr>
        </p:nvSpPr>
        <p:spPr>
          <a:xfrm>
            <a:off x="8609012" y="6172200"/>
            <a:ext cx="1320059" cy="2730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fld id="{83829175-527E-46A3-863C-1BB1F163B849}" type="datetimeFigureOut">
              <a:rPr lang="en-US" smtClean="0"/>
              <a:pPr/>
              <a:t>10/18/2020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133012" y="6172200"/>
            <a:ext cx="990601" cy="2730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fld id="{E5137D0E-4A4F-4307-8994-C1891D747D5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6050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3838" indent="-223838" algn="l" defTabSz="914400" rtl="0" eaLnBrk="1" latinLnBrk="0" hangingPunct="1">
        <a:lnSpc>
          <a:spcPct val="90000"/>
        </a:lnSpc>
        <a:spcBef>
          <a:spcPts val="18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indent="-223838" algn="l" defTabSz="914400" rtl="0" eaLnBrk="1" latinLnBrk="0" hangingPunct="1">
        <a:lnSpc>
          <a:spcPct val="90000"/>
        </a:lnSpc>
        <a:spcBef>
          <a:spcPts val="800"/>
        </a:spcBef>
        <a:buFont typeface="Arial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41363" indent="-171450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66788" indent="-173038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08088" indent="-173038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444752" indent="-173736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82496" indent="-173736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73736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157984" indent="-173736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1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10.jpeg"/><Relationship Id="rId5" Type="http://schemas.openxmlformats.org/officeDocument/2006/relationships/image" Target="../media/image9.gif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11.png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11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11.png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11.png"/><Relationship Id="rId4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11.png"/><Relationship Id="rId4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11.png"/><Relationship Id="rId4" Type="http://schemas.openxmlformats.org/officeDocument/2006/relationships/image" Target="../media/image2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11.png"/><Relationship Id="rId4" Type="http://schemas.openxmlformats.org/officeDocument/2006/relationships/image" Target="../media/image3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11.png"/><Relationship Id="rId4" Type="http://schemas.openxmlformats.org/officeDocument/2006/relationships/image" Target="../media/image3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11.png"/><Relationship Id="rId4" Type="http://schemas.openxmlformats.org/officeDocument/2006/relationships/image" Target="../media/image3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1.png"/><Relationship Id="rId4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1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11.png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11.png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67384" y="2362200"/>
            <a:ext cx="5655627" cy="1523999"/>
          </a:xfrm>
          <a:prstGeom prst="rect">
            <a:avLst/>
          </a:prstGeom>
        </p:spPr>
        <p:txBody>
          <a:bodyPr/>
          <a:lstStyle/>
          <a:p>
            <a:r>
              <a:rPr lang="en-US" sz="3200" b="1" dirty="0">
                <a:solidFill>
                  <a:srgbClr val="FF0000"/>
                </a:solidFill>
              </a:rPr>
              <a:t>CLASS 8               SCIENCE</a:t>
            </a:r>
            <a:br>
              <a:rPr lang="en-US" sz="3200" b="1" dirty="0">
                <a:solidFill>
                  <a:srgbClr val="FF0000"/>
                </a:solidFill>
              </a:rPr>
            </a:br>
            <a:br>
              <a:rPr lang="en-US" sz="3200" b="1" dirty="0">
                <a:solidFill>
                  <a:srgbClr val="FF0000"/>
                </a:solidFill>
              </a:rPr>
            </a:br>
            <a:r>
              <a:rPr lang="en-US" sz="3200" b="1" dirty="0">
                <a:solidFill>
                  <a:srgbClr val="FF0000"/>
                </a:solidFill>
              </a:rPr>
              <a:t>FORCE AND AREA</a:t>
            </a:r>
            <a:br>
              <a:rPr lang="en-US" sz="3200" b="1" dirty="0">
                <a:solidFill>
                  <a:srgbClr val="FF0000"/>
                </a:solidFill>
              </a:rPr>
            </a:br>
            <a:br>
              <a:rPr lang="en-US" sz="3200" b="1" dirty="0">
                <a:solidFill>
                  <a:srgbClr val="FF0000"/>
                </a:solidFill>
              </a:rPr>
            </a:br>
            <a:r>
              <a:rPr lang="en-US" sz="3200" b="1" dirty="0">
                <a:solidFill>
                  <a:srgbClr val="7030A0"/>
                </a:solidFill>
              </a:rPr>
              <a:t>MODULE 3 ON PRESSURE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err="1">
                <a:solidFill>
                  <a:schemeClr val="tx1">
                    <a:lumMod val="50000"/>
                  </a:schemeClr>
                </a:solidFill>
              </a:rPr>
              <a:t>Mrs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 Geeta Gupta</a:t>
            </a:r>
          </a:p>
          <a:p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A.E.C.S. 1,Mumbai</a:t>
            </a:r>
          </a:p>
        </p:txBody>
      </p:sp>
      <p:pic>
        <p:nvPicPr>
          <p:cNvPr id="2050" name="Picture 2" descr="GIF hammer - animated GIF on GIFER - by Coifym">
            <a:extLst>
              <a:ext uri="{FF2B5EF4-FFF2-40B4-BE49-F238E27FC236}">
                <a16:creationId xmlns:a16="http://schemas.microsoft.com/office/drawing/2014/main" id="{8C712783-FD4A-4181-AD98-B0C14F0F807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6462" y="3581400"/>
            <a:ext cx="4625075" cy="290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slide1 n.">
            <a:extLst>
              <a:ext uri="{FF2B5EF4-FFF2-40B4-BE49-F238E27FC236}">
                <a16:creationId xmlns:a16="http://schemas.microsoft.com/office/drawing/2014/main" id="{A88D1D69-15C9-44EC-B30F-EB9F67ECD0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35" t="10332" b="39484"/>
          <a:stretch/>
        </p:blipFill>
        <p:spPr bwMode="auto">
          <a:xfrm>
            <a:off x="6780212" y="533400"/>
            <a:ext cx="4724400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4D9CA910-24E5-4820-83E9-7C3DB0D52F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30025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5610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8671">
        <p:fade/>
      </p:transition>
    </mc:Choice>
    <mc:Fallback>
      <p:transition spd="med" advTm="3867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Unlike solids, the liquids do not have a definite&#10;shape. They take the shape of the containing vessels.&#10;The pressure in ...">
            <a:extLst>
              <a:ext uri="{FF2B5EF4-FFF2-40B4-BE49-F238E27FC236}">
                <a16:creationId xmlns:a16="http://schemas.microsoft.com/office/drawing/2014/main" id="{501B9F6C-C8B4-4C7A-874C-8811D050B1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80" b="19000"/>
          <a:stretch/>
        </p:blipFill>
        <p:spPr bwMode="auto">
          <a:xfrm>
            <a:off x="303212" y="381000"/>
            <a:ext cx="12188805" cy="6857990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6EA6783-31E3-4B1B-B93E-A844E6A33C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0025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1873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1294">
        <p:fade/>
      </p:transition>
    </mc:Choice>
    <mc:Fallback>
      <p:transition spd="med" advTm="1129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E60A01-22DE-4A70-9ACF-BD5A269DC6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2012" y="464165"/>
            <a:ext cx="7543798" cy="685800"/>
          </a:xfrm>
        </p:spPr>
        <p:txBody>
          <a:bodyPr>
            <a:noAutofit/>
          </a:bodyPr>
          <a:lstStyle/>
          <a:p>
            <a:r>
              <a:rPr lang="en-US" sz="3600" b="1" dirty="0">
                <a:solidFill>
                  <a:srgbClr val="CC00CC"/>
                </a:solidFill>
              </a:rPr>
              <a:t>DISTRIBUTION OF PRESSURE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DE3E193-94C1-4CF4-BCD5-01C154A79943}"/>
              </a:ext>
            </a:extLst>
          </p:cNvPr>
          <p:cNvSpPr txBox="1"/>
          <p:nvPr/>
        </p:nvSpPr>
        <p:spPr>
          <a:xfrm>
            <a:off x="455613" y="1977390"/>
            <a:ext cx="6094990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Font typeface="Arial" panose="020B0604020202020204" pitchFamily="34" charset="0"/>
              <a:buChar char="•"/>
            </a:pPr>
            <a:r>
              <a:rPr lang="en-US" sz="2800" b="1" i="0" dirty="0">
                <a:solidFill>
                  <a:srgbClr val="FF0000"/>
                </a:solidFill>
                <a:effectLst/>
                <a:latin typeface="Roboto"/>
              </a:rPr>
              <a:t>Force acting on a smaller area applies more pressure than the same force acting on a larger area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Roboto"/>
              </a:rPr>
              <a:t>.</a:t>
            </a:r>
          </a:p>
          <a:p>
            <a:pPr algn="l"/>
            <a:endParaRPr lang="en-US" sz="2800" b="1" i="0" dirty="0">
              <a:solidFill>
                <a:srgbClr val="00B050"/>
              </a:solidFill>
              <a:effectLst/>
              <a:latin typeface="Roboto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800" b="1" i="0" dirty="0">
                <a:solidFill>
                  <a:srgbClr val="00B050"/>
                </a:solidFill>
                <a:effectLst/>
                <a:latin typeface="Roboto"/>
              </a:rPr>
              <a:t>Examples: Porters place a round cloth on their heads to increase surface area and reduce pressure.</a:t>
            </a:r>
          </a:p>
        </p:txBody>
      </p:sp>
      <p:pic>
        <p:nvPicPr>
          <p:cNvPr id="9222" name="Picture 6" descr="Force and Pressure 09 1">
            <a:extLst>
              <a:ext uri="{FF2B5EF4-FFF2-40B4-BE49-F238E27FC236}">
                <a16:creationId xmlns:a16="http://schemas.microsoft.com/office/drawing/2014/main" id="{08A419E8-DA58-4E28-9536-55A60F66B6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12" r="14126"/>
          <a:stretch/>
        </p:blipFill>
        <p:spPr bwMode="auto">
          <a:xfrm>
            <a:off x="6778625" y="1828800"/>
            <a:ext cx="5410200" cy="4491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57702650-6F3D-4132-BD3F-E17557AE3B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0025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448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5815">
        <p:fade/>
      </p:transition>
    </mc:Choice>
    <mc:Fallback>
      <p:transition spd="med" advTm="3581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794BAD7-01D5-4414-9097-858CFAF4A5A5}"/>
              </a:ext>
            </a:extLst>
          </p:cNvPr>
          <p:cNvSpPr txBox="1"/>
          <p:nvPr/>
        </p:nvSpPr>
        <p:spPr>
          <a:xfrm>
            <a:off x="1522414" y="533400"/>
            <a:ext cx="96012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b="1" i="0" dirty="0">
                <a:solidFill>
                  <a:srgbClr val="FF3399"/>
                </a:solidFill>
                <a:effectLst/>
                <a:latin typeface="+mj-lt"/>
                <a:ea typeface="+mj-ea"/>
                <a:cs typeface="+mj-cs"/>
              </a:rPr>
              <a:t>Example: Porters place a round cloth on their heads to increase surface area and reduce pressure</a:t>
            </a:r>
            <a:r>
              <a:rPr lang="en-US" sz="3200" b="1" i="0" dirty="0">
                <a:effectLst/>
                <a:latin typeface="+mj-lt"/>
                <a:ea typeface="+mj-ea"/>
                <a:cs typeface="+mj-cs"/>
              </a:rPr>
              <a:t>.</a:t>
            </a:r>
          </a:p>
        </p:txBody>
      </p:sp>
      <p:pic>
        <p:nvPicPr>
          <p:cNvPr id="1026" name="Picture 2" descr="Why do porters put round piece of cloth on their heads? - Teachoo">
            <a:extLst>
              <a:ext uri="{FF2B5EF4-FFF2-40B4-BE49-F238E27FC236}">
                <a16:creationId xmlns:a16="http://schemas.microsoft.com/office/drawing/2014/main" id="{A2CCDDDD-1E2B-408A-A31E-2BF157C97F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55"/>
          <a:stretch/>
        </p:blipFill>
        <p:spPr bwMode="auto">
          <a:xfrm>
            <a:off x="3579812" y="1905000"/>
            <a:ext cx="4534822" cy="4191000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1810363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>
            <a:extLst>
              <a:ext uri="{FF2B5EF4-FFF2-40B4-BE49-F238E27FC236}">
                <a16:creationId xmlns:a16="http://schemas.microsoft.com/office/drawing/2014/main" id="{4D8DDC7B-9550-411C-BA36-4B9C786283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"/>
          <a:stretch/>
        </p:blipFill>
        <p:spPr bwMode="auto">
          <a:xfrm>
            <a:off x="-1" y="893"/>
            <a:ext cx="12188825" cy="6856214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C426CC1-9524-40DF-86AB-C84C200EFD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0025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7697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29522">
        <p:fade/>
      </p:transition>
    </mc:Choice>
    <mc:Fallback>
      <p:transition spd="med" advTm="2952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A209FBF-9FA9-420C-A840-E4EDF6905D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"/>
          <a:stretch/>
        </p:blipFill>
        <p:spPr bwMode="auto">
          <a:xfrm>
            <a:off x="20" y="10"/>
            <a:ext cx="12188805" cy="6857990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CDFAC57-3782-4664-908C-691DC5626D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0025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5400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3306">
        <p:fade/>
      </p:transition>
    </mc:Choice>
    <mc:Fallback>
      <p:transition spd="med" advTm="1330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>
            <a:extLst>
              <a:ext uri="{FF2B5EF4-FFF2-40B4-BE49-F238E27FC236}">
                <a16:creationId xmlns:a16="http://schemas.microsoft.com/office/drawing/2014/main" id="{8FB9DD36-BD99-449D-8037-0E583B4FE9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893"/>
            <a:ext cx="12188825" cy="6856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BC97BDF-469B-4A32-9894-1F406106B8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0025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8993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4678">
        <p:fade/>
      </p:transition>
    </mc:Choice>
    <mc:Fallback>
      <p:transition spd="med" advTm="1467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>
            <a:extLst>
              <a:ext uri="{FF2B5EF4-FFF2-40B4-BE49-F238E27FC236}">
                <a16:creationId xmlns:a16="http://schemas.microsoft.com/office/drawing/2014/main" id="{9D87774E-B51F-4D9D-9800-D969106DEF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893"/>
            <a:ext cx="12188825" cy="6856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87E9F7E-38D3-4AD9-96C2-7D8045090D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0025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4196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8151">
        <p:fade/>
      </p:transition>
    </mc:Choice>
    <mc:Fallback>
      <p:transition spd="med" advTm="815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>
            <a:extLst>
              <a:ext uri="{FF2B5EF4-FFF2-40B4-BE49-F238E27FC236}">
                <a16:creationId xmlns:a16="http://schemas.microsoft.com/office/drawing/2014/main" id="{4298D8C1-6CF4-4A1C-9530-EE83D0259B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893"/>
            <a:ext cx="12188825" cy="6856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352460A-E97D-4C6C-8BA5-5B2803849B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0025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3701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8279">
        <p:fade/>
      </p:transition>
    </mc:Choice>
    <mc:Fallback>
      <p:transition spd="med" advTm="1827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>
            <a:extLst>
              <a:ext uri="{FF2B5EF4-FFF2-40B4-BE49-F238E27FC236}">
                <a16:creationId xmlns:a16="http://schemas.microsoft.com/office/drawing/2014/main" id="{04883F8D-F09A-4B8D-8EF2-9D487CE4AF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893"/>
            <a:ext cx="12188825" cy="6856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FD4B3A0-6568-40EE-BD40-7837E27F2D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0025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8956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42788">
        <p:fade/>
      </p:transition>
    </mc:Choice>
    <mc:Fallback>
      <p:transition spd="med" advTm="4278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>
            <a:extLst>
              <a:ext uri="{FF2B5EF4-FFF2-40B4-BE49-F238E27FC236}">
                <a16:creationId xmlns:a16="http://schemas.microsoft.com/office/drawing/2014/main" id="{5ADE83B0-26EE-45DA-9446-0C9D66CEE8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893"/>
            <a:ext cx="12188825" cy="6856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834713A-29D4-42AB-A356-4A753D9619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0025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6665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2332">
        <p:fade/>
      </p:transition>
    </mc:Choice>
    <mc:Fallback>
      <p:transition spd="med" advTm="3233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600" b="1" dirty="0">
                <a:solidFill>
                  <a:srgbClr val="00B0F0"/>
                </a:solidFill>
              </a:rPr>
              <a:t>PRESSURE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912812" y="1828800"/>
            <a:ext cx="10896600" cy="4343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dirty="0">
                <a:solidFill>
                  <a:srgbClr val="00B050"/>
                </a:solidFill>
              </a:rPr>
              <a:t>POINTS COVERED</a:t>
            </a:r>
          </a:p>
          <a:p>
            <a:r>
              <a:rPr lang="en-US" sz="4400" b="1" dirty="0">
                <a:solidFill>
                  <a:srgbClr val="FF3399"/>
                </a:solidFill>
              </a:rPr>
              <a:t>Relationship between force and pressure</a:t>
            </a:r>
          </a:p>
          <a:p>
            <a:r>
              <a:rPr lang="en-US" sz="4400" b="1" dirty="0">
                <a:solidFill>
                  <a:srgbClr val="FF3399"/>
                </a:solidFill>
              </a:rPr>
              <a:t>Definition</a:t>
            </a:r>
          </a:p>
          <a:p>
            <a:r>
              <a:rPr lang="en-US" sz="4400" b="1" dirty="0">
                <a:solidFill>
                  <a:srgbClr val="FF3399"/>
                </a:solidFill>
              </a:rPr>
              <a:t>Formula for calculating pressure</a:t>
            </a:r>
          </a:p>
          <a:p>
            <a:r>
              <a:rPr lang="en-US" sz="4400" b="1" dirty="0">
                <a:solidFill>
                  <a:srgbClr val="FF3399"/>
                </a:solidFill>
              </a:rPr>
              <a:t>Everyday examples</a:t>
            </a:r>
          </a:p>
          <a:p>
            <a:endParaRPr lang="en-US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A64D41A-EE76-40EA-A604-D2ACD5B54B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0025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2897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3988">
        <p:fade/>
      </p:transition>
    </mc:Choice>
    <mc:Fallback>
      <p:transition spd="med" advTm="1398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DA456F3F-6B69-49A4-8A7A-13227C3B70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0012" y="419100"/>
            <a:ext cx="10363198" cy="838200"/>
          </a:xfrm>
        </p:spPr>
        <p:txBody>
          <a:bodyPr/>
          <a:lstStyle/>
          <a:p>
            <a:r>
              <a:rPr lang="en-US" b="1" dirty="0">
                <a:solidFill>
                  <a:srgbClr val="CC00CC"/>
                </a:solidFill>
              </a:rPr>
              <a:t>DIFFERENCE BETWEEN FORCE AND PRESSURE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0D62ED46-1090-4C62-8D2F-AF47E24388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2" t="2821" r="4762" b="13933"/>
          <a:stretch/>
        </p:blipFill>
        <p:spPr bwMode="auto">
          <a:xfrm>
            <a:off x="523401" y="1313358"/>
            <a:ext cx="11132182" cy="5126051"/>
          </a:xfrm>
          <a:prstGeom prst="rect">
            <a:avLst/>
          </a:prstGeom>
          <a:noFill/>
          <a:ln w="76200">
            <a:solidFill>
              <a:srgbClr val="CC00CC"/>
            </a:solidFill>
          </a:ln>
        </p:spPr>
      </p:pic>
      <p:pic>
        <p:nvPicPr>
          <p:cNvPr id="19458" name="Picture 2" descr="What is Force and Types of Forces - Civil Snapshot">
            <a:extLst>
              <a:ext uri="{FF2B5EF4-FFF2-40B4-BE49-F238E27FC236}">
                <a16:creationId xmlns:a16="http://schemas.microsoft.com/office/drawing/2014/main" id="{88A64996-8E1F-4A7C-AD77-8C9E8E9B75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4412" y="1327785"/>
            <a:ext cx="3619502" cy="1900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pressure | pressure | Sean MacEntee | Flickr">
            <a:extLst>
              <a:ext uri="{FF2B5EF4-FFF2-40B4-BE49-F238E27FC236}">
                <a16:creationId xmlns:a16="http://schemas.microsoft.com/office/drawing/2014/main" id="{FC55F453-A9BC-4B2B-94A6-13A05DCB39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0211" y="1447800"/>
            <a:ext cx="4885213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02C70F2-D407-4958-902C-EE90EE075D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30025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7459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21694">
        <p:fade/>
      </p:transition>
    </mc:Choice>
    <mc:Fallback>
      <p:transition spd="med" advTm="2169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hank You Speech">
            <a:extLst>
              <a:ext uri="{FF2B5EF4-FFF2-40B4-BE49-F238E27FC236}">
                <a16:creationId xmlns:a16="http://schemas.microsoft.com/office/drawing/2014/main" id="{5C52DE50-24B6-45D4-8471-5CF902FEF3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412" y="457200"/>
            <a:ext cx="97536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2135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34E35F-BB82-4453-970E-5C05B4C3E9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812" y="990600"/>
            <a:ext cx="10820400" cy="685800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RELATIONSHIP BETWEEN FORCE AND PRESSURE</a:t>
            </a:r>
          </a:p>
        </p:txBody>
      </p:sp>
      <p:pic>
        <p:nvPicPr>
          <p:cNvPr id="5" name="Picture 2" descr="RELATIONSHIP BETWEEN FORCE AND PRESSURE &lt;ul&gt;&lt;li&gt;AIR PRESSURE &lt;/li&gt;&lt;/ul&gt;BICYCLE PUMP A force is applied to the pump to prod...">
            <a:extLst>
              <a:ext uri="{FF2B5EF4-FFF2-40B4-BE49-F238E27FC236}">
                <a16:creationId xmlns:a16="http://schemas.microsoft.com/office/drawing/2014/main" id="{3EAFEAED-9F6C-433A-BA64-B66592CFB5C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82"/>
          <a:stretch/>
        </p:blipFill>
        <p:spPr bwMode="auto">
          <a:xfrm>
            <a:off x="2279644" y="2619621"/>
            <a:ext cx="7629535" cy="3875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83CDA11-BF96-453E-B0FE-C6F02AB79904}"/>
              </a:ext>
            </a:extLst>
          </p:cNvPr>
          <p:cNvSpPr txBox="1"/>
          <p:nvPr/>
        </p:nvSpPr>
        <p:spPr>
          <a:xfrm>
            <a:off x="1751012" y="1676400"/>
            <a:ext cx="88392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0" dirty="0">
                <a:solidFill>
                  <a:srgbClr val="FF3399"/>
                </a:solidFill>
                <a:effectLst/>
                <a:latin typeface="arial" panose="020B0604020202020204" pitchFamily="34" charset="0"/>
              </a:rPr>
              <a:t>Pressure</a:t>
            </a:r>
            <a:r>
              <a:rPr lang="en-US" sz="2800" b="0" i="0" dirty="0">
                <a:solidFill>
                  <a:srgbClr val="FF3399"/>
                </a:solidFill>
                <a:effectLst/>
                <a:latin typeface="arial" panose="020B0604020202020204" pitchFamily="34" charset="0"/>
              </a:rPr>
              <a:t> is a measure of how much </a:t>
            </a:r>
            <a:r>
              <a:rPr lang="en-US" sz="2800" b="1" i="0" dirty="0">
                <a:solidFill>
                  <a:srgbClr val="FF3399"/>
                </a:solidFill>
                <a:effectLst/>
                <a:latin typeface="arial" panose="020B0604020202020204" pitchFamily="34" charset="0"/>
              </a:rPr>
              <a:t>force</a:t>
            </a:r>
            <a:r>
              <a:rPr lang="en-US" sz="2800" b="0" i="0" dirty="0">
                <a:solidFill>
                  <a:srgbClr val="FF3399"/>
                </a:solidFill>
                <a:effectLst/>
                <a:latin typeface="arial" panose="020B0604020202020204" pitchFamily="34" charset="0"/>
              </a:rPr>
              <a:t> is acting upon an area.</a:t>
            </a:r>
            <a:endParaRPr lang="en-US" sz="2800" dirty="0">
              <a:solidFill>
                <a:srgbClr val="FF3399"/>
              </a:solidFill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2F41D70E-9E74-4940-B682-ADFC50A262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0025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7327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20095">
        <p:fade/>
      </p:transition>
    </mc:Choice>
    <mc:Fallback>
      <p:transition spd="med" advTm="2009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5B30888-5984-4D3E-A341-B2E3A02451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4811" y="457200"/>
            <a:ext cx="6754831" cy="5791200"/>
          </a:xfrm>
          <a:prstGeom prst="rect">
            <a:avLst/>
          </a:prstGeom>
          <a:ln w="76200">
            <a:solidFill>
              <a:schemeClr val="tx2">
                <a:lumMod val="60000"/>
                <a:lumOff val="40000"/>
              </a:schemeClr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646560F-381D-4701-950E-8D61577966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590" y="419517"/>
            <a:ext cx="5368221" cy="5866566"/>
          </a:xfrm>
          <a:prstGeom prst="rect">
            <a:avLst/>
          </a:prstGeom>
          <a:ln w="76200">
            <a:solidFill>
              <a:schemeClr val="tx2">
                <a:lumMod val="60000"/>
                <a:lumOff val="40000"/>
              </a:schemeClr>
            </a:solidFill>
          </a:ln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F038FEFB-8A44-4C21-BB3B-30F6CB27D5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0025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0268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63092">
        <p:fade/>
      </p:transition>
    </mc:Choice>
    <mc:Fallback>
      <p:transition spd="med" advTm="6309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25EDA8-42F0-44B7-B5A8-340FF52CB9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37212" y="533400"/>
            <a:ext cx="5486402" cy="205740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00B050"/>
                </a:solidFill>
              </a:rPr>
              <a:t>By concentrating a force into a small space(increasing the pressure),we can make do more than it would if it were spread out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D0C8DEA-47ED-49B7-A8F7-B2D30649AFCB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4"/>
          <a:srcRect l="2115" r="8157"/>
          <a:stretch/>
        </p:blipFill>
        <p:spPr>
          <a:xfrm>
            <a:off x="303212" y="152400"/>
            <a:ext cx="5029200" cy="2971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4B72D60-2FC7-4609-A6F2-707CCA053B0D}"/>
              </a:ext>
            </a:extLst>
          </p:cNvPr>
          <p:cNvPicPr/>
          <p:nvPr/>
        </p:nvPicPr>
        <p:blipFill rotWithShape="1">
          <a:blip r:embed="rId5"/>
          <a:srcRect l="7229" t="10256" r="6024"/>
          <a:stretch/>
        </p:blipFill>
        <p:spPr>
          <a:xfrm>
            <a:off x="303212" y="3657600"/>
            <a:ext cx="5486400" cy="2667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CB07C3F-AA9D-43EB-9A40-D6FFE486871F}"/>
              </a:ext>
            </a:extLst>
          </p:cNvPr>
          <p:cNvPicPr/>
          <p:nvPr/>
        </p:nvPicPr>
        <p:blipFill rotWithShape="1">
          <a:blip r:embed="rId6"/>
          <a:srcRect l="5128" t="8989" r="12820" b="7865"/>
          <a:stretch/>
        </p:blipFill>
        <p:spPr>
          <a:xfrm>
            <a:off x="6399214" y="3124200"/>
            <a:ext cx="4876798" cy="2819400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4D5F3F26-7014-4999-B872-C0A0F9FFF6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30025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4473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8704">
        <p:fade/>
      </p:transition>
    </mc:Choice>
    <mc:Fallback>
      <p:transition spd="med" advTm="3870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D48311-0C5C-438F-82BA-593468262B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800E64-E4D5-4F03-BBD1-3D169BC161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53ED5D1A-8A5B-402A-8E50-3B91EE9363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F2785E47-6F9F-47F4-BA4F-5033B1ABFB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0025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8175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23253">
        <p:fade/>
      </p:transition>
    </mc:Choice>
    <mc:Fallback>
      <p:transition spd="med" advTm="2325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56A5C4-C737-4020-AF09-ACE661B192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6413" y="784860"/>
            <a:ext cx="6553198" cy="838200"/>
          </a:xfrm>
        </p:spPr>
        <p:txBody>
          <a:bodyPr>
            <a:noAutofit/>
          </a:bodyPr>
          <a:lstStyle/>
          <a:p>
            <a:r>
              <a:rPr lang="en-US" sz="3600" b="1" dirty="0">
                <a:solidFill>
                  <a:srgbClr val="CC00CC"/>
                </a:solidFill>
              </a:rPr>
              <a:t>CALCULATING PRESSURE</a:t>
            </a:r>
          </a:p>
        </p:txBody>
      </p:sp>
      <p:pic>
        <p:nvPicPr>
          <p:cNvPr id="4098" name="Picture 2" descr="Figure 13 Relation between Force, Pressure and Area">
            <a:extLst>
              <a:ext uri="{FF2B5EF4-FFF2-40B4-BE49-F238E27FC236}">
                <a16:creationId xmlns:a16="http://schemas.microsoft.com/office/drawing/2014/main" id="{B1DECD34-2299-4373-89B8-283880BDB0F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3987" y="2045970"/>
            <a:ext cx="6934200" cy="4278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Basic Biomechanics: Pressure">
            <a:extLst>
              <a:ext uri="{FF2B5EF4-FFF2-40B4-BE49-F238E27FC236}">
                <a16:creationId xmlns:a16="http://schemas.microsoft.com/office/drawing/2014/main" id="{48609230-4F75-418A-9DA3-AA3767499E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612" y="1623060"/>
            <a:ext cx="5029200" cy="445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2D48572B-DC08-42EA-BF2A-EFDFA5D674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0025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5887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24346">
        <p:fade/>
      </p:transition>
    </mc:Choice>
    <mc:Fallback>
      <p:transition spd="med" advTm="2434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412572-F862-4754-8CA6-9BE5026402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132D79-CE20-404F-A837-D744A643F4D3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6D2C2BF-8ADE-4967-88AB-365B9F58C1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4602" y="0"/>
            <a:ext cx="12273427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5302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Title 1">
            <a:extLst>
              <a:ext uri="{FF2B5EF4-FFF2-40B4-BE49-F238E27FC236}">
                <a16:creationId xmlns:a16="http://schemas.microsoft.com/office/drawing/2014/main" id="{2D19EACA-02ED-4838-B588-2CE2BF6A9C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2414" y="533400"/>
            <a:ext cx="9601200" cy="1143000"/>
          </a:xfrm>
        </p:spPr>
        <p:txBody>
          <a:bodyPr/>
          <a:lstStyle/>
          <a:p>
            <a:endParaRPr lang="en-US"/>
          </a:p>
        </p:txBody>
      </p:sp>
      <p:pic>
        <p:nvPicPr>
          <p:cNvPr id="35842" name="Picture 2">
            <a:extLst>
              <a:ext uri="{FF2B5EF4-FFF2-40B4-BE49-F238E27FC236}">
                <a16:creationId xmlns:a16="http://schemas.microsoft.com/office/drawing/2014/main" id="{F7FA4C06-B9F3-4000-A9DA-BB883F01E9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4748" y="-71438"/>
            <a:ext cx="11514664" cy="6091238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27F21E2-203D-4F4E-AF77-93D43D3144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0025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0565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3043">
        <p:fade/>
      </p:transition>
    </mc:Choice>
    <mc:Fallback>
      <p:transition spd="med" advTm="1304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Watercolor_16x9">
  <a:themeElements>
    <a:clrScheme name="Watercolor_16x9">
      <a:dk1>
        <a:sysClr val="windowText" lastClr="000000"/>
      </a:dk1>
      <a:lt1>
        <a:sysClr val="window" lastClr="FFFFFF"/>
      </a:lt1>
      <a:dk2>
        <a:srgbClr val="09AFA7"/>
      </a:dk2>
      <a:lt2>
        <a:srgbClr val="AEF1EA"/>
      </a:lt2>
      <a:accent1>
        <a:srgbClr val="08CAC1"/>
      </a:accent1>
      <a:accent2>
        <a:srgbClr val="76C714"/>
      </a:accent2>
      <a:accent3>
        <a:srgbClr val="0E70C2"/>
      </a:accent3>
      <a:accent4>
        <a:srgbClr val="259F39"/>
      </a:accent4>
      <a:accent5>
        <a:srgbClr val="C8C015"/>
      </a:accent5>
      <a:accent6>
        <a:srgbClr val="444FDC"/>
      </a:accent6>
      <a:hlink>
        <a:srgbClr val="76C714"/>
      </a:hlink>
      <a:folHlink>
        <a:srgbClr val="7F7F7F"/>
      </a:folHlink>
    </a:clrScheme>
    <a:fontScheme name="Elemental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TF00001016.potx" id="{8AD53B0B-FC02-4342-9C97-FCB4E3E31C20}" vid="{17FAF719-7E74-4133-9EF7-340AA294087B}"/>
    </a:ext>
  </a:extLst>
</a:theme>
</file>

<file path=ppt/theme/theme2.xml><?xml version="1.0" encoding="utf-8"?>
<a:theme xmlns:a="http://schemas.openxmlformats.org/drawingml/2006/main" name="Office Theme">
  <a:themeElements>
    <a:clrScheme name="Watercolor_16x9">
      <a:dk1>
        <a:sysClr val="windowText" lastClr="000000"/>
      </a:dk1>
      <a:lt1>
        <a:sysClr val="window" lastClr="FFFFFF"/>
      </a:lt1>
      <a:dk2>
        <a:srgbClr val="09AFA7"/>
      </a:dk2>
      <a:lt2>
        <a:srgbClr val="AEF1EA"/>
      </a:lt2>
      <a:accent1>
        <a:srgbClr val="08CAC1"/>
      </a:accent1>
      <a:accent2>
        <a:srgbClr val="76C714"/>
      </a:accent2>
      <a:accent3>
        <a:srgbClr val="0E70C2"/>
      </a:accent3>
      <a:accent4>
        <a:srgbClr val="259F39"/>
      </a:accent4>
      <a:accent5>
        <a:srgbClr val="C8C015"/>
      </a:accent5>
      <a:accent6>
        <a:srgbClr val="444FDC"/>
      </a:accent6>
      <a:hlink>
        <a:srgbClr val="76C714"/>
      </a:hlink>
      <a:folHlink>
        <a:srgbClr val="7F7F7F"/>
      </a:folHlink>
    </a:clrScheme>
    <a:fontScheme name="Elemental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Watercolor_16x9">
      <a:dk1>
        <a:sysClr val="windowText" lastClr="000000"/>
      </a:dk1>
      <a:lt1>
        <a:sysClr val="window" lastClr="FFFFFF"/>
      </a:lt1>
      <a:dk2>
        <a:srgbClr val="09AFA7"/>
      </a:dk2>
      <a:lt2>
        <a:srgbClr val="AEF1EA"/>
      </a:lt2>
      <a:accent1>
        <a:srgbClr val="08CAC1"/>
      </a:accent1>
      <a:accent2>
        <a:srgbClr val="76C714"/>
      </a:accent2>
      <a:accent3>
        <a:srgbClr val="0E70C2"/>
      </a:accent3>
      <a:accent4>
        <a:srgbClr val="259F39"/>
      </a:accent4>
      <a:accent5>
        <a:srgbClr val="C8C015"/>
      </a:accent5>
      <a:accent6>
        <a:srgbClr val="444FDC"/>
      </a:accent6>
      <a:hlink>
        <a:srgbClr val="76C714"/>
      </a:hlink>
      <a:folHlink>
        <a:srgbClr val="7F7F7F"/>
      </a:folHlink>
    </a:clrScheme>
    <a:fontScheme name="Elemental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</TotalTime>
  <Words>155</Words>
  <Application>Microsoft Office PowerPoint</Application>
  <PresentationFormat>Custom</PresentationFormat>
  <Paragraphs>21</Paragraphs>
  <Slides>21</Slides>
  <Notes>2</Notes>
  <HiddenSlides>0</HiddenSlides>
  <MMClips>18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Arial</vt:lpstr>
      <vt:lpstr>Arial</vt:lpstr>
      <vt:lpstr>Palatino Linotype</vt:lpstr>
      <vt:lpstr>Roboto</vt:lpstr>
      <vt:lpstr>Watercolor_16x9</vt:lpstr>
      <vt:lpstr>CLASS 8               SCIENCE  FORCE AND AREA  MODULE 3 ON PRESSURE</vt:lpstr>
      <vt:lpstr>PRESSURE</vt:lpstr>
      <vt:lpstr>RELATIONSHIP BETWEEN FORCE AND PRESSURE</vt:lpstr>
      <vt:lpstr>PowerPoint Presentation</vt:lpstr>
      <vt:lpstr>By concentrating a force into a small space(increasing the pressure),we can make do more than it would if it were spread out</vt:lpstr>
      <vt:lpstr>PowerPoint Presentation</vt:lpstr>
      <vt:lpstr>CALCULATING PRESSURE</vt:lpstr>
      <vt:lpstr>PowerPoint Presentation</vt:lpstr>
      <vt:lpstr>PowerPoint Presentation</vt:lpstr>
      <vt:lpstr>PowerPoint Presentation</vt:lpstr>
      <vt:lpstr>DISTRIBUTION OF PRESSURE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DIFFERENCE BETWEEN FORCE AND PRESSURE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CLASS 8               SCIENCE  FORCE AND AREA  MODULE 3 ON PRESSURE</dc:title>
  <dc:creator>pk</dc:creator>
  <cp:lastModifiedBy>pk</cp:lastModifiedBy>
  <cp:revision>5</cp:revision>
  <dcterms:created xsi:type="dcterms:W3CDTF">2020-10-18T04:58:50Z</dcterms:created>
  <dcterms:modified xsi:type="dcterms:W3CDTF">2020-10-18T15:40:28Z</dcterms:modified>
</cp:coreProperties>
</file>