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83" r:id="rId2"/>
    <p:sldId id="273" r:id="rId3"/>
    <p:sldId id="288" r:id="rId4"/>
    <p:sldId id="284" r:id="rId5"/>
    <p:sldId id="274" r:id="rId6"/>
    <p:sldId id="275" r:id="rId7"/>
    <p:sldId id="276" r:id="rId8"/>
    <p:sldId id="277" r:id="rId9"/>
    <p:sldId id="278" r:id="rId10"/>
    <p:sldId id="279" r:id="rId11"/>
    <p:sldId id="285" r:id="rId12"/>
    <p:sldId id="286" r:id="rId13"/>
    <p:sldId id="287" r:id="rId14"/>
    <p:sldId id="294" r:id="rId15"/>
    <p:sldId id="289" r:id="rId16"/>
    <p:sldId id="303" r:id="rId17"/>
    <p:sldId id="295" r:id="rId18"/>
    <p:sldId id="296" r:id="rId19"/>
    <p:sldId id="297" r:id="rId20"/>
    <p:sldId id="305" r:id="rId21"/>
    <p:sldId id="30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777CB-0F57-413A-9F38-FEE1DFC47AD0}" type="datetimeFigureOut">
              <a:rPr lang="en-IN" smtClean="0"/>
              <a:t>29-07-2020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CA245-F017-4AB7-8BD3-F392160BA5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439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64C52-E73F-457D-AF18-2F01EE321EF3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994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30D0-EF87-42BB-8545-0D090A0138FC}" type="datetime1">
              <a:rPr lang="en-IN" smtClean="0"/>
              <a:t>29-07-2020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Atomic Energy Education Society/Distance Learning Programme/2020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857-F5F0-42C2-9D2A-D6CEE336C1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807064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4FC6-B4CB-4A84-92F7-7A8F5DDEE94D}" type="datetime1">
              <a:rPr lang="en-IN" smtClean="0"/>
              <a:t>29-07-2020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Atomic Energy Education Society/Distance Learning Programme/2020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857-F5F0-42C2-9D2A-D6CEE336C1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694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87CF-513D-4577-B01D-82F807CF0350}" type="datetime1">
              <a:rPr lang="en-IN" smtClean="0"/>
              <a:t>29-07-2020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Atomic Energy Education Society/Distance Learning Programme/2020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857-F5F0-42C2-9D2A-D6CEE336C1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087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C2E1-3D52-4C1F-A670-2D943423DE1D}" type="datetime1">
              <a:rPr lang="en-IN" smtClean="0"/>
              <a:t>29-07-2020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Atomic Energy Education Society/Distance Learning Programme/2020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857-F5F0-42C2-9D2A-D6CEE336C1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550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C3E7-F183-4B2D-A936-7AB7D2A93FE7}" type="datetime1">
              <a:rPr lang="en-IN" smtClean="0"/>
              <a:t>29-07-2020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Atomic Energy Education Society/Distance Learning Programme/2020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857-F5F0-42C2-9D2A-D6CEE336C1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840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0501-3E2A-4BAF-93D0-B704A7DBDA90}" type="datetime1">
              <a:rPr lang="en-IN" smtClean="0"/>
              <a:t>29-07-2020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Atomic Energy Education Society/Distance Learning Programme/2020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857-F5F0-42C2-9D2A-D6CEE336C1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654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41AA-F045-498F-A188-4E9AAECB89E8}" type="datetime1">
              <a:rPr lang="en-IN" smtClean="0"/>
              <a:t>29-07-2020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Atomic Energy Education Society/Distance Learning Programme/2020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857-F5F0-42C2-9D2A-D6CEE336C1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906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C207-9DD8-498C-9917-2AD67161EA3A}" type="datetime1">
              <a:rPr lang="en-IN" smtClean="0"/>
              <a:t>29-07-2020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Atomic Energy Education Society/Distance Learning Programme/2020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857-F5F0-42C2-9D2A-D6CEE336C1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839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DB51-69B7-4A13-A58F-EC9ECE1F3CFC}" type="datetime1">
              <a:rPr lang="en-IN" smtClean="0"/>
              <a:t>29-07-2020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Atomic Energy Education Society/Distance Learning Programme/2020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857-F5F0-42C2-9D2A-D6CEE336C1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394629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D964-09EB-4A0C-A810-5F30C2D11BC5}" type="datetime1">
              <a:rPr lang="en-IN" smtClean="0"/>
              <a:t>29-07-2020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Atomic Energy Education Society/Distance Learning Programme/2020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857-F5F0-42C2-9D2A-D6CEE336C1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372806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2469-8E61-4036-93D9-6D31C1D8AFDB}" type="datetime1">
              <a:rPr lang="en-IN" smtClean="0"/>
              <a:t>29-07-2020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Atomic Energy Education Society/Distance Learning Programme/2020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857-F5F0-42C2-9D2A-D6CEE336C1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108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42E56-8542-484C-B7AA-CBE2026674FF}" type="datetime1">
              <a:rPr lang="en-IN" smtClean="0"/>
              <a:t>29-07-2020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Atomic Energy Education Society/Distance Learning Programme/2020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02857-F5F0-42C2-9D2A-D6CEE336C1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743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/>
          <p:cNvSpPr/>
          <p:nvPr/>
        </p:nvSpPr>
        <p:spPr>
          <a:xfrm>
            <a:off x="205740" y="160020"/>
            <a:ext cx="11772899" cy="6561455"/>
          </a:xfrm>
          <a:prstGeom prst="flowChartProcess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5760"/>
            <a:ext cx="9144000" cy="3144203"/>
          </a:xfrm>
        </p:spPr>
        <p:txBody>
          <a:bodyPr>
            <a:normAutofit fontScale="90000"/>
          </a:bodyPr>
          <a:lstStyle/>
          <a:p>
            <a:r>
              <a:rPr lang="en-IN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VIII – Mathematics</a:t>
            </a:r>
            <a:r>
              <a:rPr lang="en-IN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5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– 7 </a:t>
            </a:r>
            <a:r>
              <a:rPr lang="en-I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7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Cubes and Cube Roots </a:t>
            </a:r>
            <a:endParaRPr lang="en-IN" sz="7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673" y="3889612"/>
            <a:ext cx="10931855" cy="2968388"/>
          </a:xfrm>
        </p:spPr>
        <p:txBody>
          <a:bodyPr>
            <a:normAutofit lnSpcReduction="10000"/>
          </a:bodyPr>
          <a:lstStyle/>
          <a:p>
            <a:r>
              <a:rPr lang="en-IN" sz="5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3 of 3</a:t>
            </a:r>
          </a:p>
          <a:p>
            <a:pPr algn="r"/>
            <a:endParaRPr lang="en-I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I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by </a:t>
            </a:r>
          </a:p>
          <a:p>
            <a:pPr algn="r"/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Sumithra Madathil</a:t>
            </a:r>
          </a:p>
          <a:p>
            <a:pPr algn="r"/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TGT(Maths/Physics)</a:t>
            </a:r>
          </a:p>
          <a:p>
            <a:pPr algn="r"/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E C S – 2 , Mumbai</a:t>
            </a:r>
          </a:p>
          <a:p>
            <a:endParaRPr lang="en-IN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232" y="365760"/>
            <a:ext cx="1024407" cy="17754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7672" y="6446520"/>
            <a:ext cx="5100167" cy="183515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Atomic Energy Education Society/Distance Learning </a:t>
            </a:r>
            <a:r>
              <a:rPr lang="en-US" dirty="0" err="1" smtClean="0">
                <a:solidFill>
                  <a:srgbClr val="002060"/>
                </a:solidFill>
              </a:rPr>
              <a:t>Programme</a:t>
            </a:r>
            <a:r>
              <a:rPr lang="en-US" dirty="0" smtClean="0">
                <a:solidFill>
                  <a:srgbClr val="002060"/>
                </a:solidFill>
              </a:rPr>
              <a:t>/2020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552F-8D06-4370-9E28-0099DCC5D504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53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74320" y="365125"/>
            <a:ext cx="11917680" cy="58070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example </a:t>
            </a:r>
            <a:r>
              <a:rPr lang="en-IN" dirty="0" smtClean="0">
                <a:solidFill>
                  <a:srgbClr val="00B050"/>
                </a:solidFill>
              </a:rPr>
              <a:t>…</a:t>
            </a:r>
            <a:br>
              <a:rPr lang="en-IN" dirty="0" smtClean="0">
                <a:solidFill>
                  <a:srgbClr val="00B050"/>
                </a:solidFill>
              </a:rPr>
            </a:b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cube root of 13824.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35196"/>
              </a:xfrm>
            </p:spPr>
            <p:txBody>
              <a:bodyPr>
                <a:normAutofit fontScale="25000" lnSpcReduction="20000"/>
              </a:bodyPr>
              <a:lstStyle/>
              <a:p>
                <a:r>
                  <a:rPr lang="en-IN" sz="1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1 – Write 13824 as a product of its prime factors(prime  </a:t>
                </a:r>
                <a:br>
                  <a:rPr lang="en-IN" sz="1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sz="1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factorisation of  13824)</a:t>
                </a:r>
              </a:p>
              <a:p>
                <a:pPr marL="0" indent="0">
                  <a:buNone/>
                </a:pPr>
                <a:r>
                  <a:rPr lang="en-IN" sz="1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:r>
                  <a:rPr lang="en-IN" sz="1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13824</a:t>
                </a:r>
                <a:r>
                  <a:rPr lang="en-IN" sz="1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:r>
                  <a:rPr lang="en-IN" sz="112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x 2 x 2 x 2 x 2 x 2 x 2 x 2 x 2 x 3 x 3 x 3 </a:t>
                </a:r>
                <a:r>
                  <a:rPr lang="en-IN" sz="11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</a:p>
              <a:p>
                <a:r>
                  <a:rPr lang="en-IN" sz="1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2 – Grouping of like prime factors in triplets</a:t>
                </a:r>
                <a:r>
                  <a:rPr lang="en-IN" sz="11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</a:p>
              <a:p>
                <a:pPr marL="0" indent="0">
                  <a:buNone/>
                </a:pPr>
                <a:r>
                  <a:rPr lang="en-IN" sz="11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:r>
                  <a:rPr lang="en-IN" sz="1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13824 </a:t>
                </a:r>
                <a:r>
                  <a:rPr lang="en-IN" sz="11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 </a:t>
                </a:r>
                <a:r>
                  <a:rPr lang="en-IN" sz="11200" u="sng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IN" sz="11200" u="sng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2 x 2 </a:t>
                </a:r>
                <a:r>
                  <a:rPr lang="en-IN" sz="1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IN" sz="11200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x 2 x 2 </a:t>
                </a:r>
                <a:r>
                  <a:rPr lang="en-IN" sz="1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IN" sz="11200" u="sng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x 2 x 2 </a:t>
                </a:r>
                <a:r>
                  <a:rPr lang="en-IN" sz="1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IN" sz="11200" u="sng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x 3 x 3 </a:t>
                </a:r>
                <a:endParaRPr lang="en-IN" sz="11200" u="sng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sz="11200" u="sng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sz="11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=  </a:t>
                </a:r>
                <a:r>
                  <a:rPr lang="en-IN" sz="112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IN" sz="11200" baseline="300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sz="11200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1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sz="11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11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IN" sz="11200" baseline="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sz="11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1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sz="11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112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IN" sz="11200" baseline="300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sz="112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1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sz="11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1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IN" sz="11200" baseline="30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IN" sz="1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( 2 x 2 x 2 x 3)</a:t>
                </a:r>
                <a:r>
                  <a:rPr lang="en-IN" sz="11200" baseline="30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br>
                  <a:rPr lang="en-IN" sz="11200" baseline="30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sz="11200" baseline="30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IN" sz="1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3 –   Find cube root </a:t>
                </a:r>
              </a:p>
              <a:p>
                <a:pPr marL="0" indent="0">
                  <a:buNone/>
                </a:pPr>
                <a:r>
                  <a:rPr lang="en-IN" sz="11200" dirty="0" smtClean="0">
                    <a:solidFill>
                      <a:srgbClr val="002060"/>
                    </a:solidFill>
                  </a:rPr>
                  <a:t>                                   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IN" sz="112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a:rPr lang="en-IN" sz="1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IN" sz="1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13824</m:t>
                        </m:r>
                      </m:e>
                    </m:rad>
                  </m:oMath>
                </a14:m>
                <a:r>
                  <a:rPr lang="en-IN" sz="1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IN" sz="112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a:rPr lang="en-IN" sz="1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en-IN" sz="112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IN" sz="11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IN" sz="11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×2×2×3)</m:t>
                            </m:r>
                          </m:e>
                          <m:sup>
                            <m:r>
                              <a:rPr lang="en-IN" sz="11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endParaRPr lang="en-IN" sz="1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sz="11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= </a:t>
                </a:r>
                <a:r>
                  <a:rPr lang="en-IN" sz="1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endParaRPr lang="en-IN" sz="1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sz="11200" baseline="30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sz="11200" baseline="30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IN" baseline="30000" dirty="0" smtClean="0">
                    <a:solidFill>
                      <a:srgbClr val="002060"/>
                    </a:solidFill>
                  </a:rPr>
                  <a:t>   </a:t>
                </a:r>
              </a:p>
              <a:p>
                <a:pPr marL="0" indent="0">
                  <a:buNone/>
                </a:pPr>
                <a:endParaRPr lang="en-IN" baseline="300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IN" baseline="3000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IN" baseline="300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IN" baseline="3000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IN" baseline="300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IN" baseline="30000" dirty="0" smtClean="0">
                  <a:solidFill>
                    <a:srgbClr val="002060"/>
                  </a:solidFill>
                </a:endParaRPr>
              </a:p>
              <a:p>
                <a:endParaRPr lang="en-IN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35196"/>
              </a:xfrm>
              <a:blipFill rotWithShape="1">
                <a:blip r:embed="rId2"/>
                <a:stretch>
                  <a:fillRect l="-1043" t="-37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040" y="1440180"/>
            <a:ext cx="1584960" cy="363473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99848"/>
            <a:ext cx="4861560" cy="365125"/>
          </a:xfrm>
        </p:spPr>
        <p:txBody>
          <a:bodyPr/>
          <a:lstStyle/>
          <a:p>
            <a:r>
              <a:rPr lang="en-US" dirty="0" smtClean="0"/>
              <a:t>Atomic Energy Education Society/Distance Learning </a:t>
            </a:r>
            <a:r>
              <a:rPr lang="en-US" dirty="0" err="1" smtClean="0"/>
              <a:t>Programme</a:t>
            </a:r>
            <a:r>
              <a:rPr lang="en-US" dirty="0" smtClean="0"/>
              <a:t>/2020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857-F5F0-42C2-9D2A-D6CEE336C11D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04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97180" y="0"/>
            <a:ext cx="11727180" cy="66065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021"/>
            <a:ext cx="10515600" cy="548639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accent6">
                    <a:lumMod val="75000"/>
                  </a:schemeClr>
                </a:solidFill>
              </a:rPr>
              <a:t>More problems  …</a:t>
            </a:r>
            <a:endParaRPr lang="en-IN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08660"/>
                <a:ext cx="10515600" cy="58978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1.Find the cube root of 15625 by prime factorisation method.</a:t>
                </a:r>
              </a:p>
              <a:p>
                <a:pPr marL="0" indent="0">
                  <a:buNone/>
                </a:pPr>
                <a:r>
                  <a:rPr lang="en-I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</a:t>
                </a:r>
              </a:p>
              <a:p>
                <a:pPr marL="0" indent="0">
                  <a:buNone/>
                </a:pPr>
                <a:r>
                  <a:rPr lang="en-I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The prime factorisation of 15625 is :</a:t>
                </a:r>
              </a:p>
              <a:p>
                <a:pPr marL="0" indent="0">
                  <a:buNone/>
                </a:pPr>
                <a:r>
                  <a:rPr lang="en-I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15625 = </a:t>
                </a:r>
                <a:r>
                  <a:rPr lang="en-IN" sz="3200" u="sng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x 5 x 5 </a:t>
                </a:r>
                <a:r>
                  <a:rPr lang="en-I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IN" sz="32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x 5 x 5 </a:t>
                </a:r>
              </a:p>
              <a:p>
                <a:pPr marL="0" indent="0">
                  <a:buNone/>
                </a:pPr>
                <a:r>
                  <a:rPr lang="en-IN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</a:t>
                </a:r>
                <a:r>
                  <a:rPr lang="en-I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IN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3200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en-IN" sz="3200" baseline="30000" dirty="0" smtClean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sz="3200" baseline="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5 </a:t>
                </a:r>
                <a:r>
                  <a:rPr lang="en-IN" sz="3200" baseline="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IN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</a:t>
                </a:r>
                <a:r>
                  <a:rPr lang="en-I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IN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IN" sz="32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IN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5 )</a:t>
                </a:r>
                <a:r>
                  <a:rPr lang="en-IN" sz="3200" baseline="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  <a:p>
                <a:pPr marL="0" indent="0">
                  <a:buNone/>
                </a:pPr>
                <a:r>
                  <a:rPr lang="en-IN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</a:t>
                </a:r>
                <a:r>
                  <a:rPr lang="en-I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IN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r>
                  <a:rPr lang="en-IN" sz="3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  <a:p>
                <a:pPr marL="0" indent="0">
                  <a:buNone/>
                </a:pPr>
                <a:r>
                  <a:rPr lang="en-IN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Cube root of 15625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IN" sz="32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a:rPr lang="en-IN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IN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15625 </m:t>
                        </m:r>
                      </m:e>
                    </m:rad>
                  </m:oMath>
                </a14:m>
                <a:r>
                  <a:rPr lang="en-IN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I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a:rPr lang="en-IN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d>
                          <m:dPr>
                            <m:ctrlPr>
                              <a:rPr lang="en-IN" sz="3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3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d>
                        <m:r>
                          <a:rPr lang="en-IN" sz="3200" b="0" i="1" baseline="30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IN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IN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IN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</a:t>
                </a:r>
                <a:r>
                  <a:rPr lang="en-IN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25</a:t>
                </a:r>
                <a:endParaRPr lang="en-I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en-IN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IN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IN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a:rPr lang="en-IN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IN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15625 </m:t>
                        </m:r>
                      </m:e>
                    </m:rad>
                    <m:r>
                      <a:rPr lang="en-IN" sz="32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=5 </m:t>
                    </m:r>
                    <m:r>
                      <m:rPr>
                        <m:sty m:val="p"/>
                      </m:rPr>
                      <a:rPr lang="en-IN" sz="32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IN" sz="32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5=25)</m:t>
                    </m:r>
                  </m:oMath>
                </a14:m>
                <a:endParaRPr lang="en-I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08660"/>
                <a:ext cx="10515600" cy="5897880"/>
              </a:xfrm>
              <a:blipFill rotWithShape="0">
                <a:blip r:embed="rId2"/>
                <a:stretch>
                  <a:fillRect l="-1507" t="-2273" b="-10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242" y="1508760"/>
            <a:ext cx="2555558" cy="35433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606540"/>
            <a:ext cx="4556760" cy="251460"/>
          </a:xfrm>
        </p:spPr>
        <p:txBody>
          <a:bodyPr/>
          <a:lstStyle/>
          <a:p>
            <a:r>
              <a:rPr lang="en-US" dirty="0" smtClean="0"/>
              <a:t>Atomic Energy Education Society/Distance Learning </a:t>
            </a:r>
            <a:r>
              <a:rPr lang="en-US" dirty="0" err="1" smtClean="0"/>
              <a:t>Programme</a:t>
            </a:r>
            <a:r>
              <a:rPr lang="en-US" dirty="0" smtClean="0"/>
              <a:t>/2020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857-F5F0-42C2-9D2A-D6CEE336C11D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76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20040" y="708660"/>
            <a:ext cx="11658601" cy="5372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215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.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8641" y="982980"/>
                <a:ext cx="11430000" cy="5193983"/>
              </a:xfrm>
            </p:spPr>
            <p:txBody>
              <a:bodyPr>
                <a:normAutofit/>
              </a:bodyPr>
              <a:lstStyle/>
              <a:p>
                <a:r>
                  <a:rPr lang="en-IN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N" sz="3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Find the cube root of 27000.</a:t>
                </a:r>
              </a:p>
              <a:p>
                <a:r>
                  <a:rPr lang="en-IN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</a:t>
                </a:r>
              </a:p>
              <a:p>
                <a:endParaRPr lang="en-IN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IN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Prime factorisation of 27000 = </a:t>
                </a:r>
                <a:r>
                  <a:rPr lang="en-IN" sz="24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x 2 x 2 </a:t>
                </a:r>
                <a:r>
                  <a:rPr lang="en-IN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IN" sz="2400" u="sng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x 3 x 3 </a:t>
                </a:r>
                <a:r>
                  <a:rPr lang="en-IN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IN" sz="2400" u="sng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x 5 x 5</a:t>
                </a:r>
              </a:p>
              <a:p>
                <a:pPr marL="0" indent="0">
                  <a:buNone/>
                </a:pPr>
                <a:r>
                  <a:rPr lang="en-IN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=  2 </a:t>
                </a:r>
                <a:r>
                  <a:rPr lang="en-IN" sz="3200" baseline="30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3 </a:t>
                </a:r>
                <a:r>
                  <a:rPr lang="en-IN" sz="3200" baseline="30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5 </a:t>
                </a:r>
                <a:r>
                  <a:rPr lang="en-IN" sz="3200" baseline="30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IN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IN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Cube root of 27000 =  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IN" sz="32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a:rPr lang="en-IN" sz="320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IN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27000 </m:t>
                        </m:r>
                      </m:e>
                    </m:rad>
                  </m:oMath>
                </a14:m>
                <a:r>
                  <a:rPr lang="en-IN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=   2 x 3 x 5 </a:t>
                </a:r>
              </a:p>
              <a:p>
                <a:pPr marL="0" indent="0">
                  <a:buNone/>
                </a:pPr>
                <a:r>
                  <a:rPr lang="en-IN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= </a:t>
                </a:r>
                <a:r>
                  <a:rPr lang="en-IN" sz="3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8641" y="982980"/>
                <a:ext cx="11430000" cy="5193983"/>
              </a:xfrm>
              <a:blipFill rotWithShape="0">
                <a:blip r:embed="rId2"/>
                <a:stretch>
                  <a:fillRect l="-1227" t="-25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469" y="1387792"/>
            <a:ext cx="1828800" cy="382428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356351"/>
            <a:ext cx="4556760" cy="411480"/>
          </a:xfrm>
        </p:spPr>
        <p:txBody>
          <a:bodyPr/>
          <a:lstStyle/>
          <a:p>
            <a:r>
              <a:rPr lang="en-US" dirty="0" smtClean="0"/>
              <a:t>Atomic Energy Education Society/Distance Learning </a:t>
            </a:r>
            <a:r>
              <a:rPr lang="en-US" dirty="0" err="1" smtClean="0"/>
              <a:t>Programme</a:t>
            </a:r>
            <a:r>
              <a:rPr lang="en-US" dirty="0" smtClean="0"/>
              <a:t>/2020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857-F5F0-42C2-9D2A-D6CEE336C11D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29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97180" y="617220"/>
            <a:ext cx="11894820" cy="55597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2095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.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68680"/>
                <a:ext cx="10515600" cy="530828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Find the cube root of 91125.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 :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Prime factorisation of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91125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IN" u="sng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x 3 x 3</a:t>
                </a:r>
                <a:r>
                  <a:rPr lang="en-IN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IN" u="sng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x 3 x 3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IN" u="sng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x 5 x 5</a:t>
                </a:r>
                <a:endParaRPr lang="en-IN" u="sng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u="sng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Cube root of 91125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IN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a:rPr lang="en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91125</m:t>
                        </m:r>
                      </m:e>
                    </m:rad>
                  </m:oMath>
                </a14:m>
                <a:r>
                  <a:rPr lang="en-IN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IN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IN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IN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IN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IN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     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5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=   45</a:t>
                </a:r>
              </a:p>
              <a:p>
                <a:pPr marL="0" indent="0">
                  <a:buNone/>
                </a:pP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i.e.,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IN" i="1">
                            <a:latin typeface="Cambria Math"/>
                          </a:rPr>
                        </m:ctrlPr>
                      </m:radPr>
                      <m:deg>
                        <m:r>
                          <a:rPr lang="en-IN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91125</m:t>
                        </m:r>
                      </m:e>
                    </m:rad>
                  </m:oMath>
                </a14:m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:r>
                  <a:rPr lang="en-IN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</a:t>
                </a:r>
                <a:endParaRPr lang="en-I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68680"/>
                <a:ext cx="10515600" cy="5308283"/>
              </a:xfrm>
              <a:blipFill rotWithShape="0">
                <a:blip r:embed="rId2"/>
                <a:stretch>
                  <a:fillRect l="-1217" t="-206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6073140" y="2400300"/>
            <a:ext cx="15240" cy="3894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406640" y="2400300"/>
            <a:ext cx="0" cy="3894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991601" y="2400300"/>
            <a:ext cx="15240" cy="3894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841" y="1805940"/>
            <a:ext cx="1508760" cy="3383280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594360" y="6539547"/>
            <a:ext cx="5227320" cy="293052"/>
          </a:xfrm>
        </p:spPr>
        <p:txBody>
          <a:bodyPr/>
          <a:lstStyle/>
          <a:p>
            <a:r>
              <a:rPr lang="en-US" dirty="0" smtClean="0"/>
              <a:t>Atomic Energy Education Society/Distance Learning </a:t>
            </a:r>
            <a:r>
              <a:rPr lang="en-US" dirty="0" err="1" smtClean="0"/>
              <a:t>Programme</a:t>
            </a:r>
            <a:r>
              <a:rPr lang="en-US" dirty="0" smtClean="0"/>
              <a:t>/2020</a:t>
            </a:r>
            <a:endParaRPr lang="en-IN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857-F5F0-42C2-9D2A-D6CEE336C11D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103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8600" y="708660"/>
            <a:ext cx="11963400" cy="56476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ounded Rectangle 3"/>
          <p:cNvSpPr/>
          <p:nvPr/>
        </p:nvSpPr>
        <p:spPr>
          <a:xfrm>
            <a:off x="838200" y="1303020"/>
            <a:ext cx="10515600" cy="20802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355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1580"/>
            <a:ext cx="10866120" cy="4965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Cube root 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 cube number through Estimation method.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given number is a cube number, then the estimation method can be used to find its cube root. 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us understand the steps of the estimation method….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83973"/>
            <a:ext cx="4747260" cy="365125"/>
          </a:xfrm>
        </p:spPr>
        <p:txBody>
          <a:bodyPr/>
          <a:lstStyle/>
          <a:p>
            <a:r>
              <a:rPr lang="en-US" smtClean="0"/>
              <a:t>Atomic Energy Education Society/Distance Learning Programme/2020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857-F5F0-42C2-9D2A-D6CEE336C11D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96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" y="0"/>
            <a:ext cx="11650980" cy="6721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80"/>
            <a:ext cx="10515600" cy="50292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cube root of the cube number 857375</a:t>
            </a:r>
            <a:endParaRPr lang="en-I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68680"/>
                <a:ext cx="10515600" cy="598932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IN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Step – 1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Make groups of three digits starting from the right-most  </a:t>
                </a:r>
                <a:b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digit of the number.</a:t>
                </a:r>
              </a:p>
              <a:p>
                <a:pPr marL="0" indent="0">
                  <a:buNone/>
                </a:pP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</a:t>
                </a:r>
                <a:r>
                  <a:rPr lang="en-IN" u="sng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857 </a:t>
                </a:r>
                <a:r>
                  <a:rPr lang="en-IN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:r>
                  <a:rPr lang="en-IN" u="sng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375 </a:t>
                </a:r>
                <a:r>
                  <a:rPr lang="en-IN" u="sng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</a:p>
              <a:p>
                <a:pPr marL="0" indent="0">
                  <a:buNone/>
                </a:pPr>
                <a:endParaRPr lang="en-IN" u="sng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second group            first group</a:t>
                </a:r>
              </a:p>
              <a:p>
                <a:r>
                  <a:rPr lang="en-IN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– 2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dirty="0"/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group, i.e., 375 will give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one’s (or unit’s) digit of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the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required cube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root.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The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375 ends with 5. We know that 5 comes at the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unit’s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place of a number only when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cube root ends in 5.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b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So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get 5 at the unit’s place of the cube root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Step – 3 </a:t>
                </a:r>
                <a:r>
                  <a:rPr lang="en-US" dirty="0" smtClean="0"/>
                  <a:t>: </a:t>
                </a:r>
                <a:r>
                  <a:rPr lang="en-US" dirty="0"/>
                  <a:t>Now take another group, i.e., 857.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We </a:t>
                </a:r>
                <a:r>
                  <a:rPr lang="en-US" dirty="0"/>
                  <a:t>know that 9</a:t>
                </a:r>
                <a:r>
                  <a:rPr lang="en-US" baseline="30000" dirty="0"/>
                  <a:t>3</a:t>
                </a:r>
                <a:r>
                  <a:rPr lang="en-US" dirty="0"/>
                  <a:t> = 729 and 10</a:t>
                </a:r>
                <a:r>
                  <a:rPr lang="en-US" baseline="30000" dirty="0"/>
                  <a:t>3</a:t>
                </a:r>
                <a:r>
                  <a:rPr lang="en-US" dirty="0"/>
                  <a:t> = 1000.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Also, 729 &lt; 857 &lt; 1000 . We take the one’s place, of the smaller </a:t>
                </a:r>
                <a:br>
                  <a:rPr lang="en-US" dirty="0" smtClean="0"/>
                </a:br>
                <a:r>
                  <a:rPr lang="en-US" dirty="0" smtClean="0"/>
                  <a:t>                     number 729 as the ten’s place of the required cube root.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  So</a:t>
                </a:r>
                <a:r>
                  <a:rPr lang="en-US" dirty="0"/>
                  <a:t>,  </a:t>
                </a:r>
                <a:r>
                  <a:rPr lang="en-US" dirty="0" smtClean="0"/>
                  <a:t>                    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                 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857375</m:t>
                        </m:r>
                      </m:e>
                    </m:rad>
                    <m:r>
                      <a:rPr lang="en-IN" b="0" i="1" smtClean="0">
                        <a:latin typeface="Cambria Math" panose="02040503050406030204" pitchFamily="18" charset="0"/>
                      </a:rPr>
                      <m:t>=95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68680"/>
                <a:ext cx="10515600" cy="5989320"/>
              </a:xfrm>
              <a:blipFill rotWithShape="1">
                <a:blip r:embed="rId2"/>
                <a:stretch>
                  <a:fillRect l="-928" t="-274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4411980" y="1897380"/>
            <a:ext cx="22860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995160" y="187452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 rot="10800000" flipV="1">
            <a:off x="167640" y="6537961"/>
            <a:ext cx="6827520" cy="183514"/>
          </a:xfrm>
        </p:spPr>
        <p:txBody>
          <a:bodyPr/>
          <a:lstStyle/>
          <a:p>
            <a:r>
              <a:rPr lang="en-US" dirty="0" smtClean="0"/>
              <a:t>Atomic Energy Education Society/Distance Learning </a:t>
            </a:r>
            <a:r>
              <a:rPr lang="en-US" dirty="0" err="1" smtClean="0"/>
              <a:t>Programme</a:t>
            </a:r>
            <a:r>
              <a:rPr lang="en-US" dirty="0" smtClean="0"/>
              <a:t>/2020</a:t>
            </a:r>
            <a:endParaRPr lang="en-IN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857-F5F0-42C2-9D2A-D6CEE336C11D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4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2900" y="0"/>
            <a:ext cx="11178540" cy="61950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3555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So…</a:t>
            </a:r>
            <a:endParaRPr lang="en-I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8680"/>
            <a:ext cx="10515600" cy="5989320"/>
          </a:xfrm>
        </p:spPr>
        <p:txBody>
          <a:bodyPr>
            <a:normAutofit/>
          </a:bodyPr>
          <a:lstStyle/>
          <a:p>
            <a:pPr algn="just"/>
            <a:r>
              <a:rPr lang="en-IN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find the cube root of a cube number by the estimation method :</a:t>
            </a:r>
          </a:p>
          <a:p>
            <a:pPr marL="0" indent="0">
              <a:buNone/>
            </a:pPr>
            <a:endParaRPr lang="en-IN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groups of three digits starting from the right-most digit of the  given number.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group gives the one’s digit of the required cube root.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Second group gives the ten’s digit of the required cube root.</a:t>
            </a:r>
            <a:endParaRPr lang="en-IN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7620"/>
            <a:ext cx="4533900" cy="363855"/>
          </a:xfrm>
        </p:spPr>
        <p:txBody>
          <a:bodyPr/>
          <a:lstStyle/>
          <a:p>
            <a:r>
              <a:rPr lang="en-US" dirty="0" smtClean="0"/>
              <a:t>Atomic Energy Education Society/Distance Learning </a:t>
            </a:r>
            <a:r>
              <a:rPr lang="en-US" dirty="0" err="1" smtClean="0"/>
              <a:t>Programme</a:t>
            </a:r>
            <a:r>
              <a:rPr lang="en-US" dirty="0" smtClean="0"/>
              <a:t>/2020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857-F5F0-42C2-9D2A-D6CEE336C11D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30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89560" y="0"/>
            <a:ext cx="11711940" cy="6356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2960"/>
          </a:xfrm>
        </p:spPr>
        <p:txBody>
          <a:bodyPr>
            <a:noAutofit/>
          </a:bodyPr>
          <a:lstStyle/>
          <a:p>
            <a:r>
              <a:rPr lang="en-IN" sz="2800" dirty="0">
                <a:solidFill>
                  <a:schemeClr val="accent6"/>
                </a:solidFill>
              </a:rPr>
              <a:t>Another problem…</a:t>
            </a:r>
            <a:br>
              <a:rPr lang="en-IN" sz="2800" dirty="0">
                <a:solidFill>
                  <a:schemeClr val="accent6"/>
                </a:solidFill>
              </a:rPr>
            </a:br>
            <a:r>
              <a:rPr lang="en-IN" sz="2800" b="1" dirty="0">
                <a:solidFill>
                  <a:srgbClr val="C00000"/>
                </a:solidFill>
              </a:rPr>
              <a:t>Find the cube root of 17576</a:t>
            </a:r>
            <a:endParaRPr lang="en-IN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22961"/>
                <a:ext cx="10515600" cy="6035039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1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Form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groups of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three,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starting from the rightmost digit of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17576 i.e.,              </a:t>
                </a:r>
                <a:r>
                  <a:rPr lang="en-US" u="sng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u="sng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576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In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case,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group i.e., 576 has three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digits,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whereas 17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b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has only two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digits. 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</a:t>
                </a:r>
                <a:r>
                  <a:rPr lang="en-US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Take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576. The digit 6 is at its one’s place. 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We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 the one’s place of the required cube root as </a:t>
                </a: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3 :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 the other group, i.e., 17. 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17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lies between 8 and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 i.e., 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baseline="30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17 &lt; 3 </a:t>
                </a:r>
                <a:r>
                  <a:rPr lang="en-US" baseline="30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The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smaller number among 2 and 3 is </a:t>
                </a: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</a:t>
                </a:r>
                <a:b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Take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as ten’s place of the cube root of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17576.</a:t>
                </a:r>
              </a:p>
              <a:p>
                <a:pPr marL="0" indent="0">
                  <a:buNone/>
                </a:pP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Therefore          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IN" i="1" smtClean="0">
                            <a:latin typeface="Cambria Math"/>
                          </a:rPr>
                        </m:ctrlPr>
                      </m:radPr>
                      <m:deg>
                        <m:r>
                          <a:rPr lang="en-IN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17576</m:t>
                        </m:r>
                      </m:e>
                    </m:rad>
                  </m:oMath>
                </a14:m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:r>
                  <a:rPr lang="en-IN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</a:t>
                </a:r>
                <a:endParaRPr lang="en-IN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22961"/>
                <a:ext cx="10515600" cy="6035039"/>
              </a:xfrm>
              <a:blipFill rotWithShape="1">
                <a:blip r:embed="rId2"/>
                <a:stretch>
                  <a:fillRect l="-1043" t="-17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" y="6356350"/>
            <a:ext cx="4602480" cy="388937"/>
          </a:xfrm>
        </p:spPr>
        <p:txBody>
          <a:bodyPr/>
          <a:lstStyle/>
          <a:p>
            <a:r>
              <a:rPr lang="en-US" dirty="0" smtClean="0"/>
              <a:t>Atomic Energy Education Society/Distance Learning </a:t>
            </a:r>
            <a:r>
              <a:rPr lang="en-US" dirty="0" err="1" smtClean="0"/>
              <a:t>Programme</a:t>
            </a:r>
            <a:r>
              <a:rPr lang="en-US" dirty="0" smtClean="0"/>
              <a:t>/2020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857-F5F0-42C2-9D2A-D6CEE336C11D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85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-320040"/>
            <a:ext cx="11910060" cy="7178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0100"/>
          </a:xfrm>
        </p:spPr>
        <p:txBody>
          <a:bodyPr>
            <a:normAutofit fontScale="90000"/>
          </a:bodyPr>
          <a:lstStyle/>
          <a:p>
            <a:r>
              <a:rPr lang="en-IN" sz="4000" dirty="0" smtClean="0">
                <a:solidFill>
                  <a:schemeClr val="accent6">
                    <a:lumMod val="75000"/>
                  </a:schemeClr>
                </a:solidFill>
              </a:rPr>
              <a:t>More problems ..</a:t>
            </a:r>
            <a:br>
              <a:rPr lang="en-IN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IN" sz="4000" b="1" dirty="0" smtClean="0">
                <a:solidFill>
                  <a:srgbClr val="C00000"/>
                </a:solidFill>
              </a:rPr>
              <a:t>Cube root of 50653</a:t>
            </a:r>
            <a:endParaRPr lang="en-IN" sz="4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00101"/>
                <a:ext cx="11071860" cy="6057899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en-IN" b="1" dirty="0" smtClean="0">
                    <a:solidFill>
                      <a:srgbClr val="002060"/>
                    </a:solidFill>
                  </a:rPr>
                  <a:t>1</a:t>
                </a:r>
                <a:r>
                  <a:rPr lang="en-I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1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Make groups of three digits from the right.  </a:t>
                </a:r>
              </a:p>
              <a:p>
                <a:pPr marL="0" indent="0">
                  <a:buNone/>
                </a:pPr>
                <a:r>
                  <a:rPr lang="en-IN" sz="1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1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:r>
                  <a:rPr lang="en-IN" sz="128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 </a:t>
                </a:r>
                <a:r>
                  <a:rPr lang="en-IN" sz="1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</a:t>
                </a:r>
                <a:r>
                  <a:rPr lang="en-IN" sz="128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653</a:t>
                </a:r>
              </a:p>
              <a:p>
                <a:pPr marL="0" indent="0">
                  <a:buNone/>
                </a:pPr>
                <a:r>
                  <a:rPr lang="en-IN" sz="1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1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2</a:t>
                </a:r>
                <a:r>
                  <a:rPr lang="en-IN" sz="1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</a:t>
                </a:r>
                <a:r>
                  <a:rPr lang="en-IN" sz="1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group                   1</a:t>
                </a:r>
                <a:r>
                  <a:rPr lang="en-IN" sz="1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</a:t>
                </a:r>
                <a:r>
                  <a:rPr lang="en-IN" sz="1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group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1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first group will give us the unit’s digit of the required  </a:t>
                </a:r>
                <a:br>
                  <a:rPr lang="en-IN" sz="1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IN" sz="1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cube root. The number 653 ends in 3. </a:t>
                </a:r>
                <a:r>
                  <a:rPr lang="en-US" sz="1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know that </a:t>
                </a:r>
                <a:r>
                  <a:rPr lang="en-US" sz="1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1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comes </a:t>
                </a:r>
                <a:r>
                  <a:rPr lang="en-US" sz="1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br>
                  <a:rPr lang="en-US" sz="1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at the </a:t>
                </a:r>
                <a:r>
                  <a:rPr lang="en-US" sz="1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unit’s </a:t>
                </a:r>
                <a:r>
                  <a:rPr lang="en-US" sz="1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place of </a:t>
                </a:r>
                <a:r>
                  <a:rPr lang="en-US" sz="1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1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cube number only </a:t>
                </a:r>
                <a:r>
                  <a:rPr lang="en-US" sz="1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:r>
                  <a:rPr lang="en-US" sz="1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its </a:t>
                </a:r>
                <a:r>
                  <a:rPr lang="en-US" sz="1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cube root </a:t>
                </a:r>
                <a:r>
                  <a:rPr lang="en-US" sz="1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br>
                  <a:rPr lang="en-US" sz="1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ends in 7. So</a:t>
                </a:r>
                <a:r>
                  <a:rPr lang="en-US" sz="1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</a:t>
                </a:r>
                <a:r>
                  <a:rPr lang="en-US" sz="1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get 7 at </a:t>
                </a:r>
                <a:r>
                  <a:rPr lang="en-US" sz="1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unit’s place of the cube </a:t>
                </a:r>
                <a:r>
                  <a:rPr lang="en-US" sz="1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root</a:t>
                </a:r>
                <a:r>
                  <a:rPr lang="en-IN" sz="1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1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IN" sz="1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second group, 50 lies between 3 </a:t>
                </a:r>
                <a:r>
                  <a:rPr lang="en-IN" sz="1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sz="1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(=27) and 4 </a:t>
                </a:r>
                <a:r>
                  <a:rPr lang="en-IN" sz="1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IN" sz="1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(=64)</a:t>
                </a:r>
              </a:p>
              <a:p>
                <a:pPr marL="0" indent="0">
                  <a:buNone/>
                </a:pPr>
                <a:r>
                  <a:rPr lang="en-IN" sz="1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i.e., </a:t>
                </a:r>
                <a:r>
                  <a:rPr lang="en-IN" sz="1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1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IN" sz="1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sz="1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&lt; 50 &lt;  4 </a:t>
                </a:r>
                <a:r>
                  <a:rPr lang="en-IN" sz="1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IN" sz="1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en-IN" sz="1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1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Take the smaller number between 3 and 4,  which is </a:t>
                </a:r>
                <a:r>
                  <a:rPr lang="en-IN" sz="1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IN" sz="1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0" indent="0">
                  <a:buNone/>
                </a:pPr>
                <a:r>
                  <a:rPr lang="en-IN" sz="1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1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This will be the ten’s place digit of the cube root.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1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Therefore the cube root of 50653 is </a:t>
                </a:r>
                <a:r>
                  <a:rPr lang="en-IN" sz="1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IN" sz="1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IN" sz="1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1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                                                   </m:t>
                        </m:r>
                        <m:r>
                          <a:rPr lang="en-IN" sz="1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en-IN" sz="1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𝟓𝟎𝟔𝟓𝟑</m:t>
                        </m:r>
                      </m:e>
                    </m:rad>
                  </m:oMath>
                </a14:m>
                <a:r>
                  <a:rPr lang="en-IN" sz="1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= 37</a:t>
                </a:r>
                <a:r>
                  <a:rPr lang="en-IN" sz="22200" b="1" dirty="0" smtClean="0">
                    <a:solidFill>
                      <a:srgbClr val="002060"/>
                    </a:solidFill>
                  </a:rPr>
                  <a:t/>
                </a:r>
                <a:br>
                  <a:rPr lang="en-IN" sz="22200" b="1" dirty="0" smtClean="0">
                    <a:solidFill>
                      <a:srgbClr val="002060"/>
                    </a:solidFill>
                  </a:rPr>
                </a:br>
                <a:r>
                  <a:rPr lang="en-IN" sz="22200" dirty="0" smtClean="0"/>
                  <a:t>  </a:t>
                </a:r>
                <a:endParaRPr lang="en-IN" sz="22200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00101"/>
                <a:ext cx="11071860" cy="6057899"/>
              </a:xfrm>
              <a:blipFill rotWithShape="1">
                <a:blip r:embed="rId2"/>
                <a:stretch>
                  <a:fillRect l="-1267" b="-12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6720" y="6356350"/>
            <a:ext cx="4533900" cy="411797"/>
          </a:xfrm>
        </p:spPr>
        <p:txBody>
          <a:bodyPr/>
          <a:lstStyle/>
          <a:p>
            <a:r>
              <a:rPr lang="en-US" dirty="0" smtClean="0"/>
              <a:t>Atomic Energy Education Society/Distance Learning </a:t>
            </a:r>
            <a:r>
              <a:rPr lang="en-US" dirty="0" err="1" smtClean="0"/>
              <a:t>Programme</a:t>
            </a:r>
            <a:r>
              <a:rPr lang="en-US" dirty="0" smtClean="0"/>
              <a:t>/2020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857-F5F0-42C2-9D2A-D6CEE336C11D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76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34340" y="365125"/>
            <a:ext cx="11452860" cy="58118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002060"/>
                </a:solidFill>
              </a:rPr>
              <a:t>Practice Time …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 </a:t>
            </a:r>
            <a:r>
              <a:rPr lang="en-I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Cube root of 110592  by prime factorisation method.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cube root of 46656 by estimation method.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cube of 7 is 343, what is the cube root of 343?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cube root of a number is 8, then what is the cube number?</a:t>
            </a:r>
            <a:endParaRPr lang="en-I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IN" dirty="0" smtClean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   *^*^*^*^*^*^*^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" y="6356350"/>
            <a:ext cx="4556760" cy="388937"/>
          </a:xfrm>
        </p:spPr>
        <p:txBody>
          <a:bodyPr/>
          <a:lstStyle/>
          <a:p>
            <a:r>
              <a:rPr lang="en-US" dirty="0" smtClean="0"/>
              <a:t>Atomic Energy Education Society/Distance Learning </a:t>
            </a:r>
            <a:r>
              <a:rPr lang="en-US" dirty="0" err="1" smtClean="0"/>
              <a:t>Programme</a:t>
            </a:r>
            <a:r>
              <a:rPr lang="en-US" dirty="0" smtClean="0"/>
              <a:t>/2020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857-F5F0-42C2-9D2A-D6CEE336C11D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48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74320" y="365125"/>
            <a:ext cx="11681460" cy="58070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Module </a:t>
            </a:r>
            <a:r>
              <a:rPr lang="en-I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learn about….</a:t>
            </a:r>
            <a:endParaRPr lang="en-IN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Cube Roots</a:t>
            </a:r>
          </a:p>
          <a:p>
            <a:r>
              <a:rPr lang="en-IN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Cube root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cube number through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factorisation method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3.Cube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 of a cube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through estimation  </a:t>
            </a:r>
            <a:b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method</a:t>
            </a:r>
            <a:endParaRPr lang="en-I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00" y="6356350"/>
            <a:ext cx="5890260" cy="365125"/>
          </a:xfrm>
        </p:spPr>
        <p:txBody>
          <a:bodyPr/>
          <a:lstStyle/>
          <a:p>
            <a:r>
              <a:rPr lang="en-US" dirty="0" smtClean="0"/>
              <a:t>Atomic Energy Education Society/Distance Learning </a:t>
            </a:r>
            <a:r>
              <a:rPr lang="en-US" dirty="0" err="1" smtClean="0"/>
              <a:t>Programme</a:t>
            </a:r>
            <a:r>
              <a:rPr lang="en-US" dirty="0" smtClean="0"/>
              <a:t>/2020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857-F5F0-42C2-9D2A-D6CEE336C11D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949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1020" y="365125"/>
            <a:ext cx="11163300" cy="58070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have we discussed?</a:t>
            </a:r>
            <a:endParaRPr lang="en-I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7380"/>
            <a:ext cx="10515600" cy="42795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I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 of cube root and its symbol.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 cube root by prime factorisation method.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 cube root of a cube number by estimation method.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020" y="6383655"/>
            <a:ext cx="4693920" cy="429895"/>
          </a:xfrm>
        </p:spPr>
        <p:txBody>
          <a:bodyPr/>
          <a:lstStyle/>
          <a:p>
            <a:r>
              <a:rPr lang="en-US" dirty="0" smtClean="0"/>
              <a:t>Atomic Energy Education Society/Distance Learning </a:t>
            </a:r>
            <a:r>
              <a:rPr lang="en-US" dirty="0" err="1" smtClean="0"/>
              <a:t>Programme</a:t>
            </a:r>
            <a:r>
              <a:rPr lang="en-US" dirty="0" smtClean="0"/>
              <a:t>/2020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857-F5F0-42C2-9D2A-D6CEE336C11D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61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8120" y="365125"/>
            <a:ext cx="11711940" cy="58118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8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of Module 3 of 3</a:t>
            </a:r>
            <a:endParaRPr lang="en-IN" sz="8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" y="6356351"/>
            <a:ext cx="4648200" cy="501650"/>
          </a:xfrm>
        </p:spPr>
        <p:txBody>
          <a:bodyPr/>
          <a:lstStyle/>
          <a:p>
            <a:r>
              <a:rPr lang="en-US" dirty="0" smtClean="0"/>
              <a:t>Atomic Energy Education Society/Distance Learning </a:t>
            </a:r>
            <a:r>
              <a:rPr lang="en-US" dirty="0" err="1" smtClean="0"/>
              <a:t>Programme</a:t>
            </a:r>
            <a:r>
              <a:rPr lang="en-US" dirty="0" smtClean="0"/>
              <a:t>/2020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857-F5F0-42C2-9D2A-D6CEE336C11D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41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11480" y="754380"/>
            <a:ext cx="11292840" cy="5303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9255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7260"/>
            <a:ext cx="10515600" cy="5239703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volume of a cube is 125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4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would be the length of its side? 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the length of the side of the cube, we need to know a number whose cube is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125.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us explore …..</a:t>
            </a:r>
            <a:endParaRPr lang="en-IN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5410200" cy="365125"/>
          </a:xfrm>
        </p:spPr>
        <p:txBody>
          <a:bodyPr/>
          <a:lstStyle/>
          <a:p>
            <a:r>
              <a:rPr lang="en-US" dirty="0" smtClean="0"/>
              <a:t>Atomic Energy Education Society/Distance Learning </a:t>
            </a:r>
            <a:r>
              <a:rPr lang="en-US" dirty="0" err="1" smtClean="0"/>
              <a:t>Programme</a:t>
            </a:r>
            <a:r>
              <a:rPr lang="en-US" dirty="0" smtClean="0"/>
              <a:t>/2020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857-F5F0-42C2-9D2A-D6CEE336C11D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55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1480" y="868680"/>
            <a:ext cx="11567160" cy="54876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ounded Rectangle 3"/>
          <p:cNvSpPr/>
          <p:nvPr/>
        </p:nvSpPr>
        <p:spPr>
          <a:xfrm>
            <a:off x="1531620" y="1690688"/>
            <a:ext cx="5189220" cy="13039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7200" dirty="0" smtClean="0"/>
              <a:t>     </a:t>
            </a:r>
            <a:r>
              <a:rPr lang="en-IN" sz="7200" dirty="0" smtClean="0">
                <a:solidFill>
                  <a:srgbClr val="002060"/>
                </a:solidFill>
              </a:rPr>
              <a:t>Cube Roots</a:t>
            </a:r>
            <a:endParaRPr lang="en-IN" sz="7200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79845"/>
            <a:ext cx="5387340" cy="365125"/>
          </a:xfrm>
        </p:spPr>
        <p:txBody>
          <a:bodyPr/>
          <a:lstStyle/>
          <a:p>
            <a:r>
              <a:rPr lang="en-US" dirty="0" smtClean="0"/>
              <a:t>Atomic Energy Education Society/Distance Learning </a:t>
            </a:r>
            <a:r>
              <a:rPr lang="en-US" dirty="0" err="1" smtClean="0"/>
              <a:t>Programme</a:t>
            </a:r>
            <a:r>
              <a:rPr lang="en-US" dirty="0" smtClean="0"/>
              <a:t>/2020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857-F5F0-42C2-9D2A-D6CEE336C11D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2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600" y="365125"/>
            <a:ext cx="11681460" cy="5991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7823200" y="3611119"/>
            <a:ext cx="1282700" cy="127560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2094442" y="3611119"/>
            <a:ext cx="1428960" cy="12756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         Cube</a:t>
            </a:r>
            <a:r>
              <a:rPr lang="en-IN" dirty="0" smtClean="0"/>
              <a:t>                         </a:t>
            </a:r>
            <a:r>
              <a:rPr lang="en-IN" dirty="0" err="1" smtClean="0">
                <a:solidFill>
                  <a:srgbClr val="FF0000"/>
                </a:solidFill>
              </a:rPr>
              <a:t>Cube</a:t>
            </a:r>
            <a:r>
              <a:rPr lang="en-IN" dirty="0" smtClean="0">
                <a:solidFill>
                  <a:srgbClr val="FF0000"/>
                </a:solidFill>
              </a:rPr>
              <a:t> Root</a:t>
            </a:r>
            <a:endParaRPr lang="en-IN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2757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4000" dirty="0" smtClean="0"/>
                  <a:t>Finding </a:t>
                </a:r>
                <a:r>
                  <a:rPr lang="en-US" sz="4000" dirty="0"/>
                  <a:t>the cube root is the inverse operation of finding </a:t>
                </a:r>
                <a:r>
                  <a:rPr lang="en-US" sz="4000" dirty="0" smtClean="0"/>
                  <a:t>the cube.</a:t>
                </a:r>
              </a:p>
              <a:p>
                <a:endParaRPr lang="en-US" sz="4000" dirty="0"/>
              </a:p>
              <a:p>
                <a:pPr marL="0" indent="0">
                  <a:buNone/>
                </a:pPr>
                <a:r>
                  <a:rPr lang="en-US" sz="8000" dirty="0">
                    <a:solidFill>
                      <a:srgbClr val="002060"/>
                    </a:solidFill>
                  </a:rPr>
                  <a:t>   </a:t>
                </a:r>
                <a:r>
                  <a:rPr lang="en-US" sz="8000" dirty="0" smtClean="0">
                    <a:solidFill>
                      <a:srgbClr val="002060"/>
                    </a:solidFill>
                  </a:rPr>
                  <a:t>     </a:t>
                </a:r>
                <a:r>
                  <a:rPr lang="en-US" sz="5400" b="1" dirty="0" smtClean="0">
                    <a:solidFill>
                      <a:srgbClr val="002060"/>
                    </a:solidFill>
                  </a:rPr>
                  <a:t>3</a:t>
                </a:r>
                <a:r>
                  <a:rPr lang="en-US" sz="8000" dirty="0" smtClean="0">
                    <a:solidFill>
                      <a:srgbClr val="002060"/>
                    </a:solidFill>
                  </a:rPr>
                  <a:t>                        </a:t>
                </a:r>
                <a:r>
                  <a:rPr lang="en-US" sz="4800" b="1" dirty="0" smtClean="0">
                    <a:solidFill>
                      <a:srgbClr val="002060"/>
                    </a:solidFill>
                  </a:rPr>
                  <a:t>27</a:t>
                </a:r>
              </a:p>
              <a:p>
                <a:pPr marL="0" indent="0">
                  <a:buNone/>
                </a:pPr>
                <a:endParaRPr lang="en-US" sz="4800" b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IN" sz="4800" b="1" dirty="0" smtClean="0">
                    <a:solidFill>
                      <a:srgbClr val="002060"/>
                    </a:solidFill>
                  </a:rPr>
                  <a:t>  3</a:t>
                </a:r>
                <a:r>
                  <a:rPr lang="en-IN" sz="4800" b="1" baseline="30000" dirty="0" smtClean="0">
                    <a:solidFill>
                      <a:srgbClr val="002060"/>
                    </a:solidFill>
                  </a:rPr>
                  <a:t> 3 </a:t>
                </a:r>
                <a:r>
                  <a:rPr lang="en-IN" sz="4800" b="1" dirty="0" smtClean="0">
                    <a:solidFill>
                      <a:srgbClr val="002060"/>
                    </a:solidFill>
                  </a:rPr>
                  <a:t>= 27 ; the cube root of 27 is 3 (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IN" sz="4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a:rPr lang="en-I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en-I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e>
                    </m:rad>
                  </m:oMath>
                </a14:m>
                <a:r>
                  <a:rPr lang="en-IN" sz="4800" b="1" dirty="0">
                    <a:solidFill>
                      <a:srgbClr val="002060"/>
                    </a:solidFill>
                  </a:rPr>
                  <a:t>   = </a:t>
                </a:r>
                <a:r>
                  <a:rPr lang="en-IN" sz="4800" b="1" dirty="0" smtClean="0">
                    <a:solidFill>
                      <a:srgbClr val="002060"/>
                    </a:solidFill>
                  </a:rPr>
                  <a:t>3) </a:t>
                </a:r>
                <a:endParaRPr lang="en-IN" sz="4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27575"/>
              </a:xfrm>
              <a:blipFill rotWithShape="1">
                <a:blip r:embed="rId2"/>
                <a:stretch>
                  <a:fillRect l="-1681" t="-3093" r="-25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-Right Arrow 6"/>
          <p:cNvSpPr/>
          <p:nvPr/>
        </p:nvSpPr>
        <p:spPr>
          <a:xfrm flipH="1">
            <a:off x="3862986" y="900663"/>
            <a:ext cx="3390966" cy="452173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8" name="Right Arrow 7"/>
          <p:cNvSpPr/>
          <p:nvPr/>
        </p:nvSpPr>
        <p:spPr>
          <a:xfrm>
            <a:off x="4342339" y="3314701"/>
            <a:ext cx="2432261" cy="97869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2400" dirty="0">
                <a:solidFill>
                  <a:schemeClr val="bg1"/>
                </a:solidFill>
              </a:rPr>
              <a:t>Cubed </a:t>
            </a:r>
          </a:p>
        </p:txBody>
      </p:sp>
      <p:sp>
        <p:nvSpPr>
          <p:cNvPr id="9" name="Left Arrow 8"/>
          <p:cNvSpPr/>
          <p:nvPr/>
        </p:nvSpPr>
        <p:spPr>
          <a:xfrm>
            <a:off x="4342340" y="4360862"/>
            <a:ext cx="2432261" cy="858838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2800" dirty="0">
                <a:solidFill>
                  <a:schemeClr val="tx1"/>
                </a:solidFill>
              </a:rPr>
              <a:t>Cube Root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15481" y="6356350"/>
            <a:ext cx="4815840" cy="365125"/>
          </a:xfrm>
        </p:spPr>
        <p:txBody>
          <a:bodyPr/>
          <a:lstStyle/>
          <a:p>
            <a:r>
              <a:rPr lang="en-US" dirty="0" smtClean="0"/>
              <a:t>Atomic Energy Education Society/Distance Learning </a:t>
            </a:r>
            <a:r>
              <a:rPr lang="en-US" dirty="0" err="1" smtClean="0"/>
              <a:t>Programme</a:t>
            </a:r>
            <a:r>
              <a:rPr lang="en-US" dirty="0" smtClean="0"/>
              <a:t>/2020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857-F5F0-42C2-9D2A-D6CEE336C11D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49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11480" y="1234440"/>
            <a:ext cx="11155680" cy="48234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2135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.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34440"/>
                <a:ext cx="10515600" cy="53721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IN" dirty="0"/>
              </a:p>
              <a:p>
                <a:r>
                  <a:rPr lang="en-US" sz="36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baseline="30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8; so we say that the cube root of 8 is 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</a:t>
                </a:r>
              </a:p>
              <a:p>
                <a:endParaRPr lang="en-IN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solidFill>
                      <a:srgbClr val="002060"/>
                    </a:solidFill>
                  </a:rPr>
                  <a:t>         which is denoted as 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IN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 </a:t>
                </a:r>
                <a:r>
                  <a:rPr lang="en-US" sz="4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symbol  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/>
                    </m:rad>
                  </m:oMath>
                </a14:m>
                <a:r>
                  <a:rPr lang="en-US" sz="4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denotes  </a:t>
                </a:r>
                <a:r>
                  <a:rPr lang="en-US" sz="4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‘cube-root.’ </a:t>
                </a:r>
                <a:endParaRPr lang="en-IN" sz="4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34440"/>
                <a:ext cx="10515600" cy="5372100"/>
              </a:xfrm>
              <a:blipFill rotWithShape="1">
                <a:blip r:embed="rId2"/>
                <a:stretch>
                  <a:fillRect l="-162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423977"/>
            <a:ext cx="4610100" cy="365125"/>
          </a:xfrm>
        </p:spPr>
        <p:txBody>
          <a:bodyPr/>
          <a:lstStyle/>
          <a:p>
            <a:r>
              <a:rPr lang="en-US" dirty="0" smtClean="0"/>
              <a:t>Atomic Energy Education Society/Distance Learning </a:t>
            </a:r>
            <a:r>
              <a:rPr lang="en-US" dirty="0" err="1" smtClean="0"/>
              <a:t>Programme</a:t>
            </a:r>
            <a:r>
              <a:rPr lang="en-US" dirty="0" smtClean="0"/>
              <a:t>/2020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857-F5F0-42C2-9D2A-D6CEE336C11D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977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74420" y="0"/>
            <a:ext cx="10279380" cy="6858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74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72248410"/>
                  </p:ext>
                </p:extLst>
              </p:nvPr>
            </p:nvGraphicFramePr>
            <p:xfrm>
              <a:off x="2377440" y="365127"/>
              <a:ext cx="7269480" cy="6355526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3634740"/>
                    <a:gridCol w="3634740"/>
                  </a:tblGrid>
                  <a:tr h="4995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800" dirty="0" smtClean="0"/>
                            <a:t>Statement</a:t>
                          </a:r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800" dirty="0" smtClean="0"/>
                            <a:t>Inference</a:t>
                          </a:r>
                          <a:endParaRPr lang="en-IN" sz="2800" dirty="0"/>
                        </a:p>
                      </a:txBody>
                      <a:tcPr/>
                    </a:tc>
                  </a:tr>
                  <a:tr h="4772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1 </a:t>
                          </a:r>
                          <a:r>
                            <a:rPr lang="en-IN" sz="2400" b="1" baseline="30000" dirty="0" smtClean="0">
                              <a:solidFill>
                                <a:srgbClr val="002060"/>
                              </a:solidFill>
                            </a:rPr>
                            <a:t>3</a:t>
                          </a:r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 = 1</a:t>
                          </a:r>
                          <a:endParaRPr lang="en-IN" sz="24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2400" b="1" baseline="0" dirty="0" smtClean="0">
                              <a:solidFill>
                                <a:srgbClr val="C00000"/>
                              </a:solidFill>
                            </a:rPr>
                            <a:t>     </a:t>
                          </a:r>
                          <a:r>
                            <a:rPr lang="en-IN" sz="2400" b="1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>
                                  <m: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rad>
                            </m:oMath>
                          </a14:m>
                          <a:r>
                            <a:rPr lang="en-IN" sz="2400" b="1" dirty="0" smtClean="0">
                              <a:solidFill>
                                <a:srgbClr val="C00000"/>
                              </a:solidFill>
                            </a:rPr>
                            <a:t>       = </a:t>
                          </a:r>
                          <a:r>
                            <a:rPr lang="en-IN" sz="2400" b="1" baseline="0" dirty="0" smtClean="0">
                              <a:solidFill>
                                <a:srgbClr val="C00000"/>
                              </a:solidFill>
                            </a:rPr>
                            <a:t>    1</a:t>
                          </a:r>
                          <a:endParaRPr lang="en-IN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4947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2 </a:t>
                          </a:r>
                          <a:r>
                            <a:rPr lang="en-IN" sz="2400" b="1" baseline="30000" dirty="0" smtClean="0">
                              <a:solidFill>
                                <a:srgbClr val="002060"/>
                              </a:solidFill>
                            </a:rPr>
                            <a:t>3</a:t>
                          </a:r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 = 8</a:t>
                          </a:r>
                          <a:endParaRPr lang="en-IN" sz="24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 smtClean="0">
                              <a:solidFill>
                                <a:srgbClr val="C00000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>
                                  <m: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e>
                              </m:rad>
                              <m:r>
                                <a:rPr lang="en-I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     = </m:t>
                              </m:r>
                              <m:rad>
                                <m:radPr>
                                  <m:ctrlP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n-IN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IN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I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IN" sz="2400" b="1" dirty="0" smtClean="0">
                              <a:solidFill>
                                <a:srgbClr val="C00000"/>
                              </a:solidFill>
                            </a:rPr>
                            <a:t>   =    2</a:t>
                          </a:r>
                          <a:endParaRPr lang="en-IN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4935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3 </a:t>
                          </a:r>
                          <a:r>
                            <a:rPr lang="en-IN" sz="2400" b="1" baseline="30000" dirty="0" smtClean="0">
                              <a:solidFill>
                                <a:srgbClr val="002060"/>
                              </a:solidFill>
                            </a:rPr>
                            <a:t>3</a:t>
                          </a:r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 = 27 </a:t>
                          </a:r>
                          <a:endParaRPr lang="en-IN" sz="24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𝟐𝟕</m:t>
                                  </m:r>
                                </m:e>
                              </m:rad>
                            </m:oMath>
                          </a14:m>
                          <a:r>
                            <a:rPr lang="en-IN" sz="2400" b="1" dirty="0" smtClean="0">
                              <a:solidFill>
                                <a:srgbClr val="C00000"/>
                              </a:solidFill>
                            </a:rPr>
                            <a:t>        =  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>
                                  <m: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n-IN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  <m:sup>
                                      <m:r>
                                        <a:rPr lang="en-IN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I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IN" sz="2400" b="1" dirty="0" smtClean="0">
                              <a:solidFill>
                                <a:srgbClr val="C00000"/>
                              </a:solidFill>
                            </a:rPr>
                            <a:t>   </a:t>
                          </a:r>
                          <a:r>
                            <a:rPr lang="en-IN" sz="2400" b="1" baseline="0" dirty="0" smtClean="0">
                              <a:solidFill>
                                <a:srgbClr val="C00000"/>
                              </a:solidFill>
                            </a:rPr>
                            <a:t>=    3</a:t>
                          </a:r>
                          <a:endParaRPr lang="en-IN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4947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4 </a:t>
                          </a:r>
                          <a:r>
                            <a:rPr lang="en-IN" sz="2400" b="1" baseline="30000" dirty="0" smtClean="0">
                              <a:solidFill>
                                <a:srgbClr val="002060"/>
                              </a:solidFill>
                            </a:rPr>
                            <a:t>3</a:t>
                          </a:r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 = 64</a:t>
                          </a:r>
                          <a:endParaRPr lang="en-IN" sz="24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>
                                  <m: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𝟔𝟒</m:t>
                                  </m:r>
                                </m:e>
                              </m:rad>
                            </m:oMath>
                          </a14:m>
                          <a:r>
                            <a:rPr lang="en-IN" sz="2400" b="1" dirty="0" smtClean="0">
                              <a:solidFill>
                                <a:srgbClr val="C00000"/>
                              </a:solidFill>
                            </a:rPr>
                            <a:t>         =  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>
                                  <m: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n-IN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e>
                                    <m:sup>
                                      <m:r>
                                        <a:rPr lang="en-IN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I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IN" sz="2400" b="1" dirty="0" smtClean="0">
                              <a:solidFill>
                                <a:srgbClr val="C00000"/>
                              </a:solidFill>
                            </a:rPr>
                            <a:t>  =    4</a:t>
                          </a:r>
                          <a:endParaRPr lang="en-IN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4935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5 </a:t>
                          </a:r>
                          <a:r>
                            <a:rPr lang="en-IN" sz="2400" b="1" baseline="30000" dirty="0" smtClean="0">
                              <a:solidFill>
                                <a:srgbClr val="002060"/>
                              </a:solidFill>
                            </a:rPr>
                            <a:t>3</a:t>
                          </a:r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 = 125 </a:t>
                          </a:r>
                          <a:endParaRPr lang="en-IN" sz="24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>
                                  <m: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𝟏𝟐𝟓</m:t>
                                  </m:r>
                                </m:e>
                              </m:rad>
                            </m:oMath>
                          </a14:m>
                          <a:r>
                            <a:rPr lang="en-IN" sz="2400" b="1" dirty="0" smtClean="0">
                              <a:solidFill>
                                <a:srgbClr val="C00000"/>
                              </a:solidFill>
                            </a:rPr>
                            <a:t>       =  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>
                                  <m: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n-IN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  <m:sup>
                                      <m:r>
                                        <a:rPr lang="en-IN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I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IN" sz="2400" b="1" dirty="0" smtClean="0">
                              <a:solidFill>
                                <a:srgbClr val="C00000"/>
                              </a:solidFill>
                            </a:rPr>
                            <a:t>  =    5</a:t>
                          </a:r>
                          <a:endParaRPr lang="en-IN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4935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6 </a:t>
                          </a:r>
                          <a:r>
                            <a:rPr lang="en-IN" sz="2400" b="1" baseline="30000" dirty="0" smtClean="0">
                              <a:solidFill>
                                <a:srgbClr val="002060"/>
                              </a:solidFill>
                            </a:rPr>
                            <a:t>3</a:t>
                          </a:r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 = 216</a:t>
                          </a:r>
                          <a:endParaRPr lang="en-IN" sz="24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>
                                  <m: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𝟐𝟏𝟔</m:t>
                                  </m:r>
                                </m:e>
                              </m:rad>
                            </m:oMath>
                          </a14:m>
                          <a:r>
                            <a:rPr lang="en-IN" sz="2400" b="1" dirty="0" smtClean="0">
                              <a:solidFill>
                                <a:srgbClr val="C00000"/>
                              </a:solidFill>
                            </a:rPr>
                            <a:t>       =  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>
                                  <m: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n-IN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𝟔</m:t>
                                      </m:r>
                                    </m:e>
                                    <m:sup>
                                      <m:r>
                                        <a:rPr lang="en-IN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I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IN" sz="2400" b="1" dirty="0" smtClean="0">
                              <a:solidFill>
                                <a:srgbClr val="C00000"/>
                              </a:solidFill>
                            </a:rPr>
                            <a:t>  =    6</a:t>
                          </a:r>
                          <a:endParaRPr lang="en-IN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4944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7 </a:t>
                          </a:r>
                          <a:r>
                            <a:rPr lang="en-IN" sz="2400" b="1" baseline="30000" dirty="0" smtClean="0">
                              <a:solidFill>
                                <a:srgbClr val="002060"/>
                              </a:solidFill>
                            </a:rPr>
                            <a:t>3</a:t>
                          </a:r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 = 343</a:t>
                          </a:r>
                          <a:endParaRPr lang="en-IN" sz="24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>
                                  <m: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𝟑𝟒𝟑</m:t>
                                  </m:r>
                                </m:e>
                              </m:rad>
                            </m:oMath>
                          </a14:m>
                          <a:r>
                            <a:rPr lang="en-IN" sz="2400" b="1" dirty="0" smtClean="0">
                              <a:solidFill>
                                <a:srgbClr val="C00000"/>
                              </a:solidFill>
                            </a:rPr>
                            <a:t>       =  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>
                                  <m: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n-IN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𝟕</m:t>
                                      </m:r>
                                    </m:e>
                                    <m:sup>
                                      <m:r>
                                        <a:rPr lang="en-IN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I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IN" sz="2400" b="1" dirty="0" smtClean="0">
                              <a:solidFill>
                                <a:srgbClr val="C00000"/>
                              </a:solidFill>
                            </a:rPr>
                            <a:t>  =    7</a:t>
                          </a:r>
                          <a:endParaRPr lang="en-IN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4935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8 </a:t>
                          </a:r>
                          <a:r>
                            <a:rPr lang="en-IN" sz="2400" b="1" baseline="30000" dirty="0" smtClean="0">
                              <a:solidFill>
                                <a:srgbClr val="002060"/>
                              </a:solidFill>
                            </a:rPr>
                            <a:t>3</a:t>
                          </a:r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 = 512</a:t>
                          </a:r>
                          <a:endParaRPr lang="en-IN" sz="24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>
                                  <m: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𝟓𝟏𝟐</m:t>
                                  </m:r>
                                </m:e>
                              </m:rad>
                            </m:oMath>
                          </a14:m>
                          <a:r>
                            <a:rPr lang="en-IN" sz="2400" b="1" dirty="0" smtClean="0">
                              <a:solidFill>
                                <a:srgbClr val="C00000"/>
                              </a:solidFill>
                            </a:rPr>
                            <a:t>       =  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>
                                  <m: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n-IN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𝟖</m:t>
                                      </m:r>
                                    </m:e>
                                    <m:sup>
                                      <m:r>
                                        <a:rPr lang="en-IN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I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IN" sz="2400" b="1" dirty="0" smtClean="0">
                              <a:solidFill>
                                <a:srgbClr val="C00000"/>
                              </a:solidFill>
                            </a:rPr>
                            <a:t>  =    8</a:t>
                          </a:r>
                          <a:endParaRPr lang="en-IN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8461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9 </a:t>
                          </a:r>
                          <a:r>
                            <a:rPr lang="en-IN" sz="2400" b="1" baseline="30000" dirty="0" smtClean="0">
                              <a:solidFill>
                                <a:srgbClr val="002060"/>
                              </a:solidFill>
                            </a:rPr>
                            <a:t>3</a:t>
                          </a:r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 = 729</a:t>
                          </a:r>
                          <a:endParaRPr lang="en-IN" sz="24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>
                                  <m: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𝟕𝟐𝟗</m:t>
                                  </m:r>
                                </m:e>
                              </m:rad>
                            </m:oMath>
                          </a14:m>
                          <a:r>
                            <a:rPr lang="en-IN" sz="2400" b="1" dirty="0" smtClean="0">
                              <a:solidFill>
                                <a:srgbClr val="C00000"/>
                              </a:solidFill>
                            </a:rPr>
                            <a:t>       =  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>
                                  <m: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n-IN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𝟗</m:t>
                                      </m:r>
                                    </m:e>
                                    <m:sup>
                                      <m:r>
                                        <a:rPr lang="en-IN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I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IN" sz="2400" b="1" dirty="0" smtClean="0">
                              <a:solidFill>
                                <a:srgbClr val="C00000"/>
                              </a:solidFill>
                            </a:rPr>
                            <a:t>  =    9</a:t>
                          </a:r>
                          <a:endParaRPr lang="en-IN" sz="2400" b="1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algn="ctr"/>
                          <a:endParaRPr lang="en-IN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8461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10</a:t>
                          </a:r>
                          <a:r>
                            <a:rPr lang="en-IN" sz="2400" b="1" baseline="30000" dirty="0" smtClean="0">
                              <a:solidFill>
                                <a:srgbClr val="002060"/>
                              </a:solidFill>
                            </a:rPr>
                            <a:t>3</a:t>
                          </a:r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 = 1000</a:t>
                          </a:r>
                          <a:endParaRPr lang="en-IN" sz="24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>
                                  <m: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𝟏𝟎𝟎𝟎</m:t>
                                  </m:r>
                                </m:e>
                              </m:rad>
                            </m:oMath>
                          </a14:m>
                          <a:r>
                            <a:rPr lang="en-IN" sz="2400" b="1" dirty="0" smtClean="0">
                              <a:solidFill>
                                <a:srgbClr val="C00000"/>
                              </a:solidFill>
                            </a:rPr>
                            <a:t>      =  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>
                                  <m:r>
                                    <a:rPr lang="en-IN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n-IN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𝟏𝟎</m:t>
                                      </m:r>
                                    </m:e>
                                    <m:sup>
                                      <m:r>
                                        <a:rPr lang="en-IN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IN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IN" sz="2400" b="1" dirty="0" smtClean="0">
                              <a:solidFill>
                                <a:srgbClr val="C00000"/>
                              </a:solidFill>
                            </a:rPr>
                            <a:t>=  10</a:t>
                          </a:r>
                          <a:endParaRPr lang="en-IN" sz="2400" b="1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algn="ctr"/>
                          <a:endParaRPr lang="en-IN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72248410"/>
                  </p:ext>
                </p:extLst>
              </p:nvPr>
            </p:nvGraphicFramePr>
            <p:xfrm>
              <a:off x="2377440" y="365127"/>
              <a:ext cx="7269480" cy="6355526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3634740"/>
                    <a:gridCol w="3634740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800" dirty="0" smtClean="0"/>
                            <a:t>Statement</a:t>
                          </a:r>
                          <a:endParaRPr lang="en-IN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800" dirty="0" smtClean="0"/>
                            <a:t>Inference</a:t>
                          </a:r>
                          <a:endParaRPr lang="en-IN" sz="2800" dirty="0"/>
                        </a:p>
                      </a:txBody>
                      <a:tcPr/>
                    </a:tc>
                  </a:tr>
                  <a:tr h="4950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1 </a:t>
                          </a:r>
                          <a:r>
                            <a:rPr lang="en-IN" sz="2400" b="1" baseline="30000" dirty="0" smtClean="0">
                              <a:solidFill>
                                <a:srgbClr val="002060"/>
                              </a:solidFill>
                            </a:rPr>
                            <a:t>3</a:t>
                          </a:r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 = 1</a:t>
                          </a:r>
                          <a:endParaRPr lang="en-IN" sz="24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503" t="-116049" r="-503" b="-1086420"/>
                          </a:stretch>
                        </a:blipFill>
                      </a:tcPr>
                    </a:tc>
                  </a:tr>
                  <a:tr h="5131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2 </a:t>
                          </a:r>
                          <a:r>
                            <a:rPr lang="en-IN" sz="2400" b="1" baseline="30000" dirty="0" smtClean="0">
                              <a:solidFill>
                                <a:srgbClr val="002060"/>
                              </a:solidFill>
                            </a:rPr>
                            <a:t>3</a:t>
                          </a:r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 = 8</a:t>
                          </a:r>
                          <a:endParaRPr lang="en-IN" sz="24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503" t="-205882" r="-503" b="-935294"/>
                          </a:stretch>
                        </a:blipFill>
                      </a:tcPr>
                    </a:tc>
                  </a:tr>
                  <a:tr h="5119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3 </a:t>
                          </a:r>
                          <a:r>
                            <a:rPr lang="en-IN" sz="2400" b="1" baseline="30000" dirty="0" smtClean="0">
                              <a:solidFill>
                                <a:srgbClr val="002060"/>
                              </a:solidFill>
                            </a:rPr>
                            <a:t>3</a:t>
                          </a:r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 = 27 </a:t>
                          </a:r>
                          <a:endParaRPr lang="en-IN" sz="24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503" t="-309524" r="-503" b="-846429"/>
                          </a:stretch>
                        </a:blipFill>
                      </a:tcPr>
                    </a:tc>
                  </a:tr>
                  <a:tr h="5131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4 </a:t>
                          </a:r>
                          <a:r>
                            <a:rPr lang="en-IN" sz="2400" b="1" baseline="30000" dirty="0" smtClean="0">
                              <a:solidFill>
                                <a:srgbClr val="002060"/>
                              </a:solidFill>
                            </a:rPr>
                            <a:t>3</a:t>
                          </a:r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 = 64</a:t>
                          </a:r>
                          <a:endParaRPr lang="en-IN" sz="24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503" t="-409524" r="-503" b="-746429"/>
                          </a:stretch>
                        </a:blipFill>
                      </a:tcPr>
                    </a:tc>
                  </a:tr>
                  <a:tr h="5119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5 </a:t>
                          </a:r>
                          <a:r>
                            <a:rPr lang="en-IN" sz="2400" b="1" baseline="30000" dirty="0" smtClean="0">
                              <a:solidFill>
                                <a:srgbClr val="002060"/>
                              </a:solidFill>
                            </a:rPr>
                            <a:t>3</a:t>
                          </a:r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 = 125 </a:t>
                          </a:r>
                          <a:endParaRPr lang="en-IN" sz="24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503" t="-509524" r="-503" b="-646429"/>
                          </a:stretch>
                        </a:blipFill>
                      </a:tcPr>
                    </a:tc>
                  </a:tr>
                  <a:tr h="5119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6 </a:t>
                          </a:r>
                          <a:r>
                            <a:rPr lang="en-IN" sz="2400" b="1" baseline="30000" dirty="0" smtClean="0">
                              <a:solidFill>
                                <a:srgbClr val="002060"/>
                              </a:solidFill>
                            </a:rPr>
                            <a:t>3</a:t>
                          </a:r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 = 216</a:t>
                          </a:r>
                          <a:endParaRPr lang="en-IN" sz="24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503" t="-609524" r="-503" b="-546429"/>
                          </a:stretch>
                        </a:blipFill>
                      </a:tcPr>
                    </a:tc>
                  </a:tr>
                  <a:tr h="5128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7 </a:t>
                          </a:r>
                          <a:r>
                            <a:rPr lang="en-IN" sz="2400" b="1" baseline="30000" dirty="0" smtClean="0">
                              <a:solidFill>
                                <a:srgbClr val="002060"/>
                              </a:solidFill>
                            </a:rPr>
                            <a:t>3</a:t>
                          </a:r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 = 343</a:t>
                          </a:r>
                          <a:endParaRPr lang="en-IN" sz="24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503" t="-701176" r="-503" b="-440000"/>
                          </a:stretch>
                        </a:blipFill>
                      </a:tcPr>
                    </a:tc>
                  </a:tr>
                  <a:tr h="5119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8 </a:t>
                          </a:r>
                          <a:r>
                            <a:rPr lang="en-IN" sz="2400" b="1" baseline="30000" dirty="0" smtClean="0">
                              <a:solidFill>
                                <a:srgbClr val="002060"/>
                              </a:solidFill>
                            </a:rPr>
                            <a:t>3</a:t>
                          </a:r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 = 512</a:t>
                          </a:r>
                          <a:endParaRPr lang="en-IN" sz="24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503" t="-810714" r="-503" b="-345238"/>
                          </a:stretch>
                        </a:blipFill>
                      </a:tcPr>
                    </a:tc>
                  </a:tr>
                  <a:tr h="8776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9 </a:t>
                          </a:r>
                          <a:r>
                            <a:rPr lang="en-IN" sz="2400" b="1" baseline="30000" dirty="0" smtClean="0">
                              <a:solidFill>
                                <a:srgbClr val="002060"/>
                              </a:solidFill>
                            </a:rPr>
                            <a:t>3</a:t>
                          </a:r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 = 729</a:t>
                          </a:r>
                          <a:endParaRPr lang="en-IN" sz="24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503" t="-531250" r="-503" b="-101389"/>
                          </a:stretch>
                        </a:blipFill>
                      </a:tcPr>
                    </a:tc>
                  </a:tr>
                  <a:tr h="8776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10</a:t>
                          </a:r>
                          <a:r>
                            <a:rPr lang="en-IN" sz="2400" b="1" baseline="30000" dirty="0" smtClean="0">
                              <a:solidFill>
                                <a:srgbClr val="002060"/>
                              </a:solidFill>
                            </a:rPr>
                            <a:t>3</a:t>
                          </a:r>
                          <a:r>
                            <a:rPr lang="en-IN" sz="2400" b="1" dirty="0" smtClean="0">
                              <a:solidFill>
                                <a:srgbClr val="002060"/>
                              </a:solidFill>
                            </a:rPr>
                            <a:t> = 1000</a:t>
                          </a:r>
                          <a:endParaRPr lang="en-IN" sz="24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503" t="-631250" r="-503" b="-138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1460" y="6492875"/>
            <a:ext cx="4678680" cy="365125"/>
          </a:xfrm>
        </p:spPr>
        <p:txBody>
          <a:bodyPr/>
          <a:lstStyle/>
          <a:p>
            <a:r>
              <a:rPr lang="en-US" dirty="0" smtClean="0"/>
              <a:t>Atomic Energy Education Society/Distance Learning </a:t>
            </a:r>
            <a:r>
              <a:rPr lang="en-US" dirty="0" err="1" smtClean="0"/>
              <a:t>Programme</a:t>
            </a:r>
            <a:r>
              <a:rPr lang="en-US" dirty="0" smtClean="0"/>
              <a:t>/2020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857-F5F0-42C2-9D2A-D6CEE336C11D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516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62940" y="365125"/>
            <a:ext cx="10492740" cy="57156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ounded Rectangle 3"/>
          <p:cNvSpPr/>
          <p:nvPr/>
        </p:nvSpPr>
        <p:spPr>
          <a:xfrm>
            <a:off x="838200" y="731520"/>
            <a:ext cx="9608820" cy="22021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6395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Cube root through 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 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actorisation method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cube root of a  number can be found out by the prime factorisation method. 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us take an example to understand this…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2940" y="6388101"/>
            <a:ext cx="4587240" cy="365125"/>
          </a:xfrm>
        </p:spPr>
        <p:txBody>
          <a:bodyPr/>
          <a:lstStyle/>
          <a:p>
            <a:r>
              <a:rPr lang="en-US" dirty="0" smtClean="0"/>
              <a:t>Atomic Energy Education Society/Distance Learning </a:t>
            </a:r>
            <a:r>
              <a:rPr lang="en-US" dirty="0" err="1" smtClean="0"/>
              <a:t>Programme</a:t>
            </a:r>
            <a:r>
              <a:rPr lang="en-US" dirty="0" smtClean="0"/>
              <a:t>/2020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857-F5F0-42C2-9D2A-D6CEE336C11D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14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2900" y="0"/>
            <a:ext cx="11010900" cy="58978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79"/>
            <a:ext cx="10515600" cy="822961"/>
          </a:xfrm>
        </p:spPr>
        <p:txBody>
          <a:bodyPr>
            <a:normAutofit fontScale="90000"/>
          </a:bodyPr>
          <a:lstStyle/>
          <a:p>
            <a:r>
              <a:rPr lang="en-IN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us find the cube root of </a:t>
            </a:r>
            <a:r>
              <a:rPr lang="en-I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3375</a:t>
            </a:r>
            <a:r>
              <a:rPr lang="en-IN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prime factorisation method.</a:t>
            </a:r>
            <a:endParaRPr lang="en-IN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05840"/>
                <a:ext cx="10515600" cy="5171123"/>
              </a:xfrm>
            </p:spPr>
            <p:txBody>
              <a:bodyPr>
                <a:normAutofit/>
              </a:bodyPr>
              <a:lstStyle/>
              <a:p>
                <a:r>
                  <a:rPr lang="en-IN" dirty="0" smtClean="0"/>
                  <a:t>First find the prime factorisation of 3375.  </a:t>
                </a:r>
              </a:p>
              <a:p>
                <a:pPr marL="0" indent="0">
                  <a:buNone/>
                </a:pPr>
                <a:r>
                  <a:rPr lang="en-IN" dirty="0" smtClean="0"/>
                  <a:t>     3375 = </a:t>
                </a:r>
                <a:r>
                  <a:rPr lang="en-IN" u="sng" dirty="0" smtClean="0">
                    <a:solidFill>
                      <a:srgbClr val="002060"/>
                    </a:solidFill>
                  </a:rPr>
                  <a:t>3 x 3 x 3</a:t>
                </a:r>
                <a:r>
                  <a:rPr lang="en-IN" u="sng" dirty="0" smtClean="0"/>
                  <a:t> </a:t>
                </a:r>
                <a:r>
                  <a:rPr lang="en-IN" dirty="0" smtClean="0"/>
                  <a:t>x </a:t>
                </a:r>
                <a:r>
                  <a:rPr lang="en-IN" u="sng" dirty="0" smtClean="0">
                    <a:solidFill>
                      <a:srgbClr val="00B050"/>
                    </a:solidFill>
                  </a:rPr>
                  <a:t>5 x 5 x 5</a:t>
                </a:r>
                <a:r>
                  <a:rPr lang="en-IN" dirty="0" smtClean="0">
                    <a:solidFill>
                      <a:srgbClr val="00B050"/>
                    </a:solidFill>
                  </a:rPr>
                  <a:t>                                  </a:t>
                </a:r>
                <a:r>
                  <a:rPr lang="en-IN" dirty="0">
                    <a:solidFill>
                      <a:srgbClr val="00B050"/>
                    </a:solidFill>
                  </a:rPr>
                  <a:t> </a:t>
                </a:r>
                <a:r>
                  <a:rPr lang="en-IN" dirty="0" smtClean="0"/>
                  <a:t>3      3375  </a:t>
                </a:r>
              </a:p>
              <a:p>
                <a:pPr marL="0" indent="0">
                  <a:buNone/>
                </a:pPr>
                <a:r>
                  <a:rPr lang="en-IN" dirty="0" smtClean="0"/>
                  <a:t>                = 3 </a:t>
                </a:r>
                <a:r>
                  <a:rPr lang="en-IN" baseline="30000" dirty="0" smtClean="0"/>
                  <a:t>3</a:t>
                </a:r>
                <a:r>
                  <a:rPr lang="en-IN" dirty="0" smtClean="0"/>
                  <a:t> x 5 </a:t>
                </a:r>
                <a:r>
                  <a:rPr lang="en-IN" baseline="30000" dirty="0" smtClean="0"/>
                  <a:t>3</a:t>
                </a:r>
                <a:r>
                  <a:rPr lang="en-IN" dirty="0" smtClean="0"/>
                  <a:t>                                                      3      1125</a:t>
                </a:r>
              </a:p>
              <a:p>
                <a:pPr marL="0" indent="0">
                  <a:buNone/>
                </a:pPr>
                <a:r>
                  <a:rPr lang="en-IN" dirty="0" smtClean="0"/>
                  <a:t>                = ( 3 x 5 ) </a:t>
                </a:r>
                <a:r>
                  <a:rPr lang="en-IN" baseline="30000" dirty="0" smtClean="0"/>
                  <a:t>3</a:t>
                </a:r>
                <a:r>
                  <a:rPr lang="en-IN" dirty="0" smtClean="0"/>
                  <a:t>                                                    3        375</a:t>
                </a:r>
              </a:p>
              <a:p>
                <a:pPr marL="0" indent="0">
                  <a:buNone/>
                </a:pPr>
                <a:r>
                  <a:rPr lang="en-IN" dirty="0" smtClean="0"/>
                  <a:t>                                                                                      </a:t>
                </a:r>
                <a:r>
                  <a:rPr lang="en-IN" dirty="0"/>
                  <a:t> </a:t>
                </a:r>
                <a:r>
                  <a:rPr lang="en-IN" dirty="0" smtClean="0"/>
                  <a:t>5        125    </a:t>
                </a:r>
              </a:p>
              <a:p>
                <a:pPr marL="0" indent="0">
                  <a:buNone/>
                </a:pPr>
                <a:r>
                  <a:rPr lang="en-IN" dirty="0"/>
                  <a:t> </a:t>
                </a:r>
                <a:r>
                  <a:rPr lang="en-IN" dirty="0" smtClean="0"/>
                  <a:t>Therefore,                                                                   5          25</a:t>
                </a:r>
              </a:p>
              <a:p>
                <a:pPr marL="0" indent="0">
                  <a:buNone/>
                </a:pPr>
                <a:r>
                  <a:rPr lang="en-IN" dirty="0"/>
                  <a:t> </a:t>
                </a:r>
                <a:r>
                  <a:rPr lang="en-IN" dirty="0" smtClean="0"/>
                  <a:t> cube root of 3375 = 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IN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a:rPr lang="en-I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3375</m:t>
                        </m:r>
                      </m:e>
                    </m:rad>
                  </m:oMath>
                </a14:m>
                <a:r>
                  <a:rPr lang="en-IN" dirty="0" smtClean="0"/>
                  <a:t>                                  5            5</a:t>
                </a:r>
              </a:p>
              <a:p>
                <a:pPr marL="0" indent="0">
                  <a:buNone/>
                </a:pPr>
                <a:r>
                  <a:rPr lang="en-IN" dirty="0"/>
                  <a:t> </a:t>
                </a:r>
                <a:r>
                  <a:rPr lang="en-IN" dirty="0" smtClean="0"/>
                  <a:t>                                   = 3 x 5                                                      1  </a:t>
                </a:r>
              </a:p>
              <a:p>
                <a:pPr marL="0" indent="0">
                  <a:buNone/>
                </a:pPr>
                <a:r>
                  <a:rPr lang="en-IN" dirty="0"/>
                  <a:t> </a:t>
                </a:r>
                <a:r>
                  <a:rPr lang="en-IN" dirty="0" smtClean="0"/>
                  <a:t>                                   = </a:t>
                </a:r>
                <a:r>
                  <a:rPr lang="en-IN" dirty="0" smtClean="0">
                    <a:solidFill>
                      <a:srgbClr val="002060"/>
                    </a:solidFill>
                  </a:rPr>
                  <a:t>15</a:t>
                </a:r>
              </a:p>
              <a:p>
                <a:pPr marL="0" indent="0">
                  <a:buNone/>
                </a:pPr>
                <a:endParaRPr lang="en-IN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05840"/>
                <a:ext cx="10515600" cy="5171123"/>
              </a:xfrm>
              <a:blipFill rotWithShape="1">
                <a:blip r:embed="rId2"/>
                <a:stretch>
                  <a:fillRect l="-1043" t="-18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8252460" y="1325880"/>
            <a:ext cx="45720" cy="36804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726680" y="1988820"/>
            <a:ext cx="1691640" cy="228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772400" y="2468880"/>
            <a:ext cx="1714500" cy="228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72400" y="3040380"/>
            <a:ext cx="17145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72400" y="3497580"/>
            <a:ext cx="16459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772400" y="4000500"/>
            <a:ext cx="16459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772400" y="4503420"/>
            <a:ext cx="1645920" cy="228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770120" cy="365125"/>
          </a:xfrm>
        </p:spPr>
        <p:txBody>
          <a:bodyPr/>
          <a:lstStyle/>
          <a:p>
            <a:r>
              <a:rPr lang="en-US" dirty="0" smtClean="0"/>
              <a:t>Atomic Energy Education Society/Distance Learning </a:t>
            </a:r>
            <a:r>
              <a:rPr lang="en-US" dirty="0" err="1" smtClean="0"/>
              <a:t>Programme</a:t>
            </a:r>
            <a:r>
              <a:rPr lang="en-US" dirty="0" smtClean="0"/>
              <a:t>/2020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2857-F5F0-42C2-9D2A-D6CEE336C11D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572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819</TotalTime>
  <Words>1136</Words>
  <Application>Microsoft Office PowerPoint</Application>
  <PresentationFormat>Custom</PresentationFormat>
  <Paragraphs>222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Class VIII – Mathematics  Chapter – 7  Cubes and Cube Roots </vt:lpstr>
      <vt:lpstr>In this Module we will learn about….</vt:lpstr>
      <vt:lpstr>.</vt:lpstr>
      <vt:lpstr>.</vt:lpstr>
      <vt:lpstr>         Cube                         Cube Root</vt:lpstr>
      <vt:lpstr>.</vt:lpstr>
      <vt:lpstr>  </vt:lpstr>
      <vt:lpstr>.</vt:lpstr>
      <vt:lpstr>Let us find the cube root of 3375 by prime factorisation method.</vt:lpstr>
      <vt:lpstr>Another example … Find the cube root of 13824.</vt:lpstr>
      <vt:lpstr>More problems  …</vt:lpstr>
      <vt:lpstr>.</vt:lpstr>
      <vt:lpstr>.</vt:lpstr>
      <vt:lpstr>.</vt:lpstr>
      <vt:lpstr>Find the cube root of the cube number 857375</vt:lpstr>
      <vt:lpstr>So…</vt:lpstr>
      <vt:lpstr>Another problem… Find the cube root of 17576</vt:lpstr>
      <vt:lpstr>More problems .. Cube root of 50653</vt:lpstr>
      <vt:lpstr>Practice Time …</vt:lpstr>
      <vt:lpstr>What have we discussed?</vt:lpstr>
      <vt:lpstr>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Cubes and Cube Roots</dc:title>
  <dc:creator>Sumithra Madathil</dc:creator>
  <cp:lastModifiedBy>Raghavan</cp:lastModifiedBy>
  <cp:revision>74</cp:revision>
  <dcterms:created xsi:type="dcterms:W3CDTF">2020-07-18T17:09:44Z</dcterms:created>
  <dcterms:modified xsi:type="dcterms:W3CDTF">2020-07-29T13:19:07Z</dcterms:modified>
</cp:coreProperties>
</file>