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81" r:id="rId4"/>
    <p:sldId id="271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8" r:id="rId14"/>
    <p:sldId id="289" r:id="rId15"/>
    <p:sldId id="290" r:id="rId16"/>
    <p:sldId id="291" r:id="rId17"/>
    <p:sldId id="282" r:id="rId18"/>
    <p:sldId id="285" r:id="rId19"/>
    <p:sldId id="286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2E50F"/>
    <a:srgbClr val="99FF66"/>
    <a:srgbClr val="6600CC"/>
    <a:srgbClr val="5A0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8E4E-FA72-4DC8-82FE-C4F65B1CFF54}" type="datetimeFigureOut">
              <a:rPr lang="en-IN" smtClean="0"/>
              <a:t>29-07-2020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64C52-E73F-457D-AF18-2F01EE321E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839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21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17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64C52-E73F-457D-AF18-2F01EE321EF3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097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CA89-EEB4-49B8-A957-96391C600F8D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71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77C4-A39D-4D7A-A5E6-B81354F9339E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6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DB9D-02AB-4C0C-823A-2FC6E12D6541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18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9B01-B5E5-4837-8793-89E6D13FAC70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3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DACE-0A69-4CAE-8B52-FAB20BEA7B26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39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3D26-40AA-4CF3-876C-4347DC7B20F4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89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015B-0039-4D2F-9E96-67A78890E754}" type="datetime1">
              <a:rPr lang="en-IN" smtClean="0"/>
              <a:t>29-07-2020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73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7551-7BE1-4217-A131-C1D0C219BBF7}" type="datetime1">
              <a:rPr lang="en-IN" smtClean="0"/>
              <a:t>29-07-2020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8987-8050-4B16-B93D-CE01C070490C}" type="datetime1">
              <a:rPr lang="en-IN" smtClean="0"/>
              <a:t>29-07-2020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8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111-7D4D-4291-B1DF-6256F9C33BF7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85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91AE-FBE0-48DA-995C-89C318F93431}" type="datetime1">
              <a:rPr lang="en-IN" smtClean="0"/>
              <a:t>29-07-2020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76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30B2-410E-4076-BC84-ADC05C1A042E}" type="datetime1">
              <a:rPr lang="en-IN" smtClean="0"/>
              <a:t>29-07-2020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CFE3-E06C-42E4-9F29-A0C3725127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2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3144203"/>
          </a:xfrm>
        </p:spPr>
        <p:txBody>
          <a:bodyPr>
            <a:normAutofit fontScale="90000"/>
          </a:bodyPr>
          <a:lstStyle/>
          <a:p>
            <a:r>
              <a:rPr lang="en-IN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VIII – Mathematics</a:t>
            </a: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– 7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7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and Cube Roots </a:t>
            </a:r>
            <a:endParaRPr lang="en-IN" sz="7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673" y="3889612"/>
            <a:ext cx="10931855" cy="2968388"/>
          </a:xfrm>
        </p:spPr>
        <p:txBody>
          <a:bodyPr>
            <a:normAutofit lnSpcReduction="10000"/>
          </a:bodyPr>
          <a:lstStyle/>
          <a:p>
            <a:r>
              <a:rPr lang="en-IN" sz="5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1 of 3</a:t>
            </a:r>
          </a:p>
          <a:p>
            <a:pPr algn="r"/>
            <a:endParaRPr lang="en-IN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 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Sumithra Madathil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TGT(Maths/Physics)</a:t>
            </a:r>
          </a:p>
          <a:p>
            <a:pPr algn="r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 C S – 2 , Mumbai</a:t>
            </a:r>
          </a:p>
          <a:p>
            <a:endParaRPr lang="en-I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7673" y="6356350"/>
            <a:ext cx="5322626" cy="365125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Atomic Energy Education Society/Distance Learning Programme/2020</a:t>
            </a:r>
            <a:endParaRPr lang="en-IN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232" y="365760"/>
            <a:ext cx="1024407" cy="177546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37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" y="365125"/>
            <a:ext cx="11635740" cy="635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708660"/>
            <a:ext cx="10104120" cy="50292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92860"/>
            <a:ext cx="48463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160020" y="365125"/>
            <a:ext cx="11795760" cy="6356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numbers from 1 to 10.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913585"/>
              </p:ext>
            </p:extLst>
          </p:nvPr>
        </p:nvGraphicFramePr>
        <p:xfrm>
          <a:off x="4686300" y="1280159"/>
          <a:ext cx="3931920" cy="5029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11680"/>
                <a:gridCol w="1920240"/>
              </a:tblGrid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Number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Cubes</a:t>
                      </a:r>
                      <a:endParaRPr lang="en-IN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1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 8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27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64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125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216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343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512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729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4186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</a:t>
                      </a:r>
                      <a:r>
                        <a:rPr lang="en-IN" sz="2400" b="1" baseline="30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IN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= 1000</a:t>
                      </a:r>
                      <a:endParaRPr lang="en-IN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loud 6"/>
          <p:cNvSpPr/>
          <p:nvPr/>
        </p:nvSpPr>
        <p:spPr>
          <a:xfrm>
            <a:off x="160020" y="4526280"/>
            <a:ext cx="3543300" cy="164592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Cubes of odd numbers are </a:t>
            </a:r>
            <a:r>
              <a:rPr lang="en-IN" sz="2800" dirty="0" smtClean="0">
                <a:solidFill>
                  <a:schemeClr val="tx1"/>
                </a:solidFill>
              </a:rPr>
              <a:t>odd.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160020" y="1394460"/>
            <a:ext cx="3543300" cy="1554480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chemeClr val="tx1"/>
                </a:solidFill>
              </a:rPr>
              <a:t>Cubes of even numbers are </a:t>
            </a:r>
            <a:r>
              <a:rPr lang="en-IN" sz="2800" dirty="0" smtClean="0">
                <a:solidFill>
                  <a:schemeClr val="tx1"/>
                </a:solidFill>
              </a:rPr>
              <a:t>even.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3314700" y="4632960"/>
            <a:ext cx="68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703320" y="1988820"/>
            <a:ext cx="1737360" cy="32004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703320" y="2011680"/>
            <a:ext cx="1760220" cy="123444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54730" y="4709162"/>
            <a:ext cx="2057400" cy="44957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703320" y="5177791"/>
            <a:ext cx="1760220" cy="40004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oter Placeholder 47"/>
          <p:cNvSpPr>
            <a:spLocks noGrp="1"/>
          </p:cNvSpPr>
          <p:nvPr>
            <p:ph type="ftr" sz="quarter" idx="11"/>
          </p:nvPr>
        </p:nvSpPr>
        <p:spPr>
          <a:xfrm>
            <a:off x="-297180" y="6560822"/>
            <a:ext cx="6926580" cy="160653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58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82880"/>
            <a:ext cx="115671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Autofit/>
          </a:bodyPr>
          <a:lstStyle/>
          <a:p>
            <a:r>
              <a:rPr lang="en-IN" sz="1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844"/>
            <a:ext cx="10515600" cy="628713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only ten perfect cubes from 1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: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x 1 x 1 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x 2 x 2 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x 3 x 3 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  <a:endParaRPr lang="en-IN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              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512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</a:t>
            </a:r>
            <a:endParaRPr lang="en-IN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flipH="1">
            <a:off x="5417820" y="868680"/>
            <a:ext cx="6172200" cy="5487670"/>
          </a:xfrm>
          <a:prstGeom prst="roundRect">
            <a:avLst/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one’s digit of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cube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number </a:t>
            </a:r>
          </a:p>
          <a:p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is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</a:t>
            </a: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is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  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</a:t>
            </a:r>
            <a:r>
              <a:rPr lang="en-I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" y="6356350"/>
            <a:ext cx="6194718" cy="547370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3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1319" y="160021"/>
            <a:ext cx="11395881" cy="57904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1"/>
            <a:ext cx="10515600" cy="73151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properties of cube numbers/perfect cubes</a:t>
            </a:r>
            <a:endParaRPr lang="en-IN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1540"/>
            <a:ext cx="10515600" cy="528542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dirty="0" smtClean="0"/>
              <a:t>1.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even numbers are always even</a:t>
            </a:r>
            <a:r>
              <a:rPr lang="en-IN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Example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2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64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1728 etc.</a:t>
            </a:r>
          </a:p>
          <a:p>
            <a:pPr lvl="0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odd numbers are always odd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  1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27 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125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1331 etc.</a:t>
            </a:r>
          </a:p>
          <a:p>
            <a:pPr lvl="0"/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 of a negative number is always negative.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Example: (– 3)</a:t>
            </a:r>
            <a:r>
              <a:rPr lang="en-IN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(–3) x (–3) x (–3)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(– 27) 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 9)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(–9) x (–9) x (–9) 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(–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729)</a:t>
            </a:r>
          </a:p>
          <a:p>
            <a:pPr marL="0" indent="0">
              <a:buNone/>
            </a:pP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 14)</a:t>
            </a:r>
            <a:r>
              <a:rPr lang="en-IN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(–14) x (–14) x (–14) =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(–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2744)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546" y="6509982"/>
            <a:ext cx="4573138" cy="211492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2137" y="474284"/>
            <a:ext cx="11382233" cy="56535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99136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dirty="0" smtClean="0"/>
              <a:t>4. (a</a:t>
            </a:r>
            <a:r>
              <a:rPr lang="en-IN" dirty="0"/>
              <a:t>) 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one’s digit of a number is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one’s digit of its cube 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is also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1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133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one’s digit of a number is 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one’s digit of its cube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is </a:t>
            </a:r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1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172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one’s digit of a number is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one’s digit of its cube </a:t>
            </a: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is </a:t>
            </a:r>
            <a:r>
              <a:rPr lang="en-I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I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2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1216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one’s digit of a number is 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one’s digit of its cube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is also </a:t>
            </a: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1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274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3012" y="6356350"/>
            <a:ext cx="4545842" cy="279850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43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23582" y="777922"/>
            <a:ext cx="10645254" cy="46265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215001"/>
            <a:ext cx="10515600" cy="1261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153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    (</a:t>
            </a:r>
            <a:r>
              <a:rPr lang="en-IN" dirty="0"/>
              <a:t>e) </a:t>
            </a:r>
            <a:r>
              <a:rPr lang="en-IN" dirty="0">
                <a:solidFill>
                  <a:srgbClr val="C00000"/>
                </a:solidFill>
              </a:rPr>
              <a:t>If the one’s digit of a number is </a:t>
            </a:r>
            <a:r>
              <a:rPr lang="en-IN" b="1" dirty="0">
                <a:solidFill>
                  <a:srgbClr val="C00000"/>
                </a:solidFill>
              </a:rPr>
              <a:t>5</a:t>
            </a:r>
            <a:r>
              <a:rPr lang="en-IN" dirty="0">
                <a:solidFill>
                  <a:srgbClr val="C00000"/>
                </a:solidFill>
              </a:rPr>
              <a:t>, then the one’s digit of its cube </a:t>
            </a:r>
            <a:r>
              <a:rPr lang="en-IN" dirty="0" smtClean="0">
                <a:solidFill>
                  <a:srgbClr val="C00000"/>
                </a:solidFill>
              </a:rPr>
              <a:t/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          is also </a:t>
            </a:r>
            <a:r>
              <a:rPr lang="en-IN" b="1" dirty="0">
                <a:solidFill>
                  <a:srgbClr val="C00000"/>
                </a:solidFill>
              </a:rPr>
              <a:t>5</a:t>
            </a:r>
            <a:r>
              <a:rPr lang="en-IN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smtClean="0"/>
              <a:t>    Example</a:t>
            </a:r>
            <a:r>
              <a:rPr lang="en-IN" dirty="0"/>
              <a:t>: 2</a:t>
            </a:r>
            <a:r>
              <a:rPr lang="en-IN" b="1" dirty="0"/>
              <a:t>5</a:t>
            </a:r>
            <a:r>
              <a:rPr lang="en-IN" dirty="0"/>
              <a:t> </a:t>
            </a:r>
            <a:r>
              <a:rPr lang="en-IN" baseline="30000" dirty="0"/>
              <a:t>3</a:t>
            </a:r>
            <a:r>
              <a:rPr lang="en-IN" dirty="0"/>
              <a:t> = 1562</a:t>
            </a:r>
            <a:r>
              <a:rPr lang="en-IN" b="1" dirty="0"/>
              <a:t>5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(</a:t>
            </a:r>
            <a:r>
              <a:rPr lang="en-IN" dirty="0"/>
              <a:t>f) </a:t>
            </a:r>
            <a:r>
              <a:rPr lang="en-IN" dirty="0">
                <a:solidFill>
                  <a:srgbClr val="002060"/>
                </a:solidFill>
              </a:rPr>
              <a:t>If the one’s digit of a number is </a:t>
            </a:r>
            <a:r>
              <a:rPr lang="en-IN" b="1" dirty="0">
                <a:solidFill>
                  <a:srgbClr val="002060"/>
                </a:solidFill>
              </a:rPr>
              <a:t>6</a:t>
            </a:r>
            <a:r>
              <a:rPr lang="en-IN" dirty="0">
                <a:solidFill>
                  <a:srgbClr val="002060"/>
                </a:solidFill>
              </a:rPr>
              <a:t>, then the one’s digit of its cube is  </a:t>
            </a:r>
            <a:br>
              <a:rPr lang="en-IN" dirty="0">
                <a:solidFill>
                  <a:srgbClr val="002060"/>
                </a:solidFill>
              </a:rPr>
            </a:br>
            <a:r>
              <a:rPr lang="en-IN" dirty="0">
                <a:solidFill>
                  <a:srgbClr val="002060"/>
                </a:solidFill>
              </a:rPr>
              <a:t>     </a:t>
            </a:r>
            <a:r>
              <a:rPr lang="en-IN" dirty="0" smtClean="0">
                <a:solidFill>
                  <a:srgbClr val="002060"/>
                </a:solidFill>
              </a:rPr>
              <a:t>     also </a:t>
            </a:r>
            <a:r>
              <a:rPr lang="en-IN" b="1" dirty="0">
                <a:solidFill>
                  <a:srgbClr val="002060"/>
                </a:solidFill>
              </a:rPr>
              <a:t>6</a:t>
            </a:r>
            <a:r>
              <a:rPr lang="en-IN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/>
              <a:t>          </a:t>
            </a:r>
            <a:r>
              <a:rPr lang="en-IN" dirty="0"/>
              <a:t>Example: 1</a:t>
            </a:r>
            <a:r>
              <a:rPr lang="en-IN" b="1" dirty="0"/>
              <a:t>6</a:t>
            </a:r>
            <a:r>
              <a:rPr lang="en-IN" dirty="0"/>
              <a:t> </a:t>
            </a:r>
            <a:r>
              <a:rPr lang="en-IN" baseline="30000" dirty="0"/>
              <a:t>3</a:t>
            </a:r>
            <a:r>
              <a:rPr lang="en-IN" dirty="0"/>
              <a:t> = 409</a:t>
            </a:r>
            <a:r>
              <a:rPr lang="en-IN" b="1" dirty="0"/>
              <a:t>6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(</a:t>
            </a:r>
            <a:r>
              <a:rPr lang="en-IN" dirty="0"/>
              <a:t>g) </a:t>
            </a:r>
            <a:r>
              <a:rPr lang="en-IN" dirty="0">
                <a:solidFill>
                  <a:srgbClr val="C00000"/>
                </a:solidFill>
              </a:rPr>
              <a:t>If the one’s digit of a number is </a:t>
            </a:r>
            <a:r>
              <a:rPr lang="en-IN" b="1" dirty="0">
                <a:solidFill>
                  <a:srgbClr val="C00000"/>
                </a:solidFill>
              </a:rPr>
              <a:t>7</a:t>
            </a:r>
            <a:r>
              <a:rPr lang="en-IN" dirty="0">
                <a:solidFill>
                  <a:srgbClr val="C00000"/>
                </a:solidFill>
              </a:rPr>
              <a:t>, then the one’s digit of its cube 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          is </a:t>
            </a:r>
            <a:r>
              <a:rPr lang="en-IN" b="1" dirty="0" smtClean="0">
                <a:solidFill>
                  <a:srgbClr val="C00000"/>
                </a:solidFill>
              </a:rPr>
              <a:t>3</a:t>
            </a:r>
            <a:r>
              <a:rPr lang="en-IN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/>
              <a:t>          </a:t>
            </a:r>
            <a:r>
              <a:rPr lang="en-IN" dirty="0"/>
              <a:t>Example: 1</a:t>
            </a:r>
            <a:r>
              <a:rPr lang="en-IN" b="1" dirty="0"/>
              <a:t>7</a:t>
            </a:r>
            <a:r>
              <a:rPr lang="en-IN" dirty="0"/>
              <a:t> </a:t>
            </a:r>
            <a:r>
              <a:rPr lang="en-IN" baseline="30000" dirty="0"/>
              <a:t>3</a:t>
            </a:r>
            <a:r>
              <a:rPr lang="en-IN" dirty="0"/>
              <a:t> = 491</a:t>
            </a:r>
            <a:r>
              <a:rPr lang="en-IN" b="1" dirty="0"/>
              <a:t>3</a:t>
            </a:r>
            <a:endParaRPr lang="en-IN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422623"/>
            <a:ext cx="4784678" cy="182562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18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67602" y="614149"/>
            <a:ext cx="10892052" cy="53089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161"/>
            <a:ext cx="10515600" cy="5330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     (</a:t>
            </a:r>
            <a:r>
              <a:rPr lang="en-IN" dirty="0"/>
              <a:t>h) </a:t>
            </a:r>
            <a:r>
              <a:rPr lang="en-IN" dirty="0">
                <a:solidFill>
                  <a:srgbClr val="C00000"/>
                </a:solidFill>
              </a:rPr>
              <a:t>If the one’s digit of a number is </a:t>
            </a:r>
            <a:r>
              <a:rPr lang="en-IN" b="1" dirty="0">
                <a:solidFill>
                  <a:srgbClr val="C00000"/>
                </a:solidFill>
              </a:rPr>
              <a:t>8</a:t>
            </a:r>
            <a:r>
              <a:rPr lang="en-IN" dirty="0">
                <a:solidFill>
                  <a:srgbClr val="C00000"/>
                </a:solidFill>
              </a:rPr>
              <a:t>, then the one’s digit of its cube </a:t>
            </a:r>
            <a:r>
              <a:rPr lang="en-IN" dirty="0" smtClean="0">
                <a:solidFill>
                  <a:srgbClr val="C00000"/>
                </a:solidFill>
              </a:rPr>
              <a:t/>
            </a:r>
            <a:br>
              <a:rPr lang="en-IN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           is </a:t>
            </a:r>
            <a:r>
              <a:rPr lang="en-IN" b="1" dirty="0">
                <a:solidFill>
                  <a:srgbClr val="C00000"/>
                </a:solidFill>
              </a:rPr>
              <a:t>2</a:t>
            </a:r>
            <a:r>
              <a:rPr lang="en-IN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/>
              <a:t>           </a:t>
            </a:r>
            <a:r>
              <a:rPr lang="en-IN" dirty="0"/>
              <a:t>Example: 1</a:t>
            </a:r>
            <a:r>
              <a:rPr lang="en-IN" b="1" dirty="0"/>
              <a:t>8</a:t>
            </a:r>
            <a:r>
              <a:rPr lang="en-IN" dirty="0"/>
              <a:t> </a:t>
            </a:r>
            <a:r>
              <a:rPr lang="en-IN" baseline="30000" dirty="0"/>
              <a:t>3</a:t>
            </a:r>
            <a:r>
              <a:rPr lang="en-IN" dirty="0"/>
              <a:t> = 583</a:t>
            </a:r>
            <a:r>
              <a:rPr lang="en-IN" b="1" dirty="0"/>
              <a:t>2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 (</a:t>
            </a:r>
            <a:r>
              <a:rPr lang="en-IN" dirty="0" err="1"/>
              <a:t>i</a:t>
            </a:r>
            <a:r>
              <a:rPr lang="en-IN" dirty="0"/>
              <a:t>) </a:t>
            </a:r>
            <a:r>
              <a:rPr lang="en-IN" dirty="0">
                <a:solidFill>
                  <a:srgbClr val="002060"/>
                </a:solidFill>
              </a:rPr>
              <a:t>If the one’s digit of a number is </a:t>
            </a:r>
            <a:r>
              <a:rPr lang="en-IN" b="1" dirty="0">
                <a:solidFill>
                  <a:srgbClr val="002060"/>
                </a:solidFill>
              </a:rPr>
              <a:t>9</a:t>
            </a:r>
            <a:r>
              <a:rPr lang="en-IN" dirty="0">
                <a:solidFill>
                  <a:srgbClr val="002060"/>
                </a:solidFill>
              </a:rPr>
              <a:t>, then the one’s digit of its cube </a:t>
            </a:r>
            <a:r>
              <a:rPr lang="en-IN" dirty="0" smtClean="0">
                <a:solidFill>
                  <a:srgbClr val="002060"/>
                </a:solidFill>
              </a:rPr>
              <a:t/>
            </a:r>
            <a:br>
              <a:rPr lang="en-IN" dirty="0" smtClean="0">
                <a:solidFill>
                  <a:srgbClr val="002060"/>
                </a:solidFill>
              </a:rPr>
            </a:br>
            <a:r>
              <a:rPr lang="en-IN" dirty="0" smtClean="0">
                <a:solidFill>
                  <a:srgbClr val="002060"/>
                </a:solidFill>
              </a:rPr>
              <a:t>          is also </a:t>
            </a:r>
            <a:r>
              <a:rPr lang="en-IN" b="1" dirty="0">
                <a:solidFill>
                  <a:srgbClr val="002060"/>
                </a:solidFill>
              </a:rPr>
              <a:t>9</a:t>
            </a:r>
            <a:r>
              <a:rPr lang="en-IN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IN" dirty="0" smtClean="0"/>
              <a:t>          </a:t>
            </a:r>
            <a:r>
              <a:rPr lang="en-IN" dirty="0"/>
              <a:t>Example: 1</a:t>
            </a:r>
            <a:r>
              <a:rPr lang="en-IN" b="1" dirty="0"/>
              <a:t>9</a:t>
            </a:r>
            <a:r>
              <a:rPr lang="en-IN" dirty="0"/>
              <a:t> </a:t>
            </a:r>
            <a:r>
              <a:rPr lang="en-IN" baseline="30000" dirty="0"/>
              <a:t>3</a:t>
            </a:r>
            <a:r>
              <a:rPr lang="en-IN" dirty="0"/>
              <a:t> = 685</a:t>
            </a:r>
            <a:r>
              <a:rPr lang="en-IN" b="1" dirty="0"/>
              <a:t>9</a:t>
            </a:r>
            <a:endParaRPr lang="en-IN" dirty="0"/>
          </a:p>
          <a:p>
            <a:r>
              <a:rPr lang="en-IN" dirty="0" smtClean="0"/>
              <a:t>5. </a:t>
            </a:r>
            <a:r>
              <a:rPr lang="en-IN" dirty="0" smtClean="0">
                <a:solidFill>
                  <a:srgbClr val="FF0000"/>
                </a:solidFill>
              </a:rPr>
              <a:t>Number of </a:t>
            </a:r>
            <a:r>
              <a:rPr lang="en-IN" dirty="0">
                <a:solidFill>
                  <a:srgbClr val="FF0000"/>
                </a:solidFill>
              </a:rPr>
              <a:t>zeroes at the end of a perfect cube is always a multiple 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     of </a:t>
            </a:r>
            <a:r>
              <a:rPr lang="en-IN" dirty="0">
                <a:solidFill>
                  <a:srgbClr val="FF0000"/>
                </a:solidFill>
              </a:rPr>
              <a:t>3. So the number of zeroes at the end of a perfect cube can be 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r>
              <a:rPr lang="en-IN" dirty="0" smtClean="0">
                <a:solidFill>
                  <a:srgbClr val="FF0000"/>
                </a:solidFill>
              </a:rPr>
              <a:t>     3</a:t>
            </a:r>
            <a:r>
              <a:rPr lang="en-IN" dirty="0">
                <a:solidFill>
                  <a:srgbClr val="FF0000"/>
                </a:solidFill>
              </a:rPr>
              <a:t>, 6, 9, 12, ….</a:t>
            </a:r>
          </a:p>
          <a:p>
            <a:pPr marL="0" indent="0">
              <a:buNone/>
            </a:pPr>
            <a:r>
              <a:rPr lang="en-IN" dirty="0" smtClean="0"/>
              <a:t>       Example</a:t>
            </a:r>
            <a:r>
              <a:rPr lang="en-IN" dirty="0"/>
              <a:t>: 1000, 8000, 27000000, 1728000, 64000000000 etc. are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       all </a:t>
            </a:r>
            <a:r>
              <a:rPr lang="en-IN" dirty="0"/>
              <a:t>perfect cubes.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7602" y="6356350"/>
            <a:ext cx="4600433" cy="358016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72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" y="183515"/>
            <a:ext cx="11681460" cy="65385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Practice Time ….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 smtClean="0"/>
              <a:t>1</a:t>
            </a:r>
            <a:r>
              <a:rPr lang="en-IN" sz="3200" dirty="0" smtClean="0">
                <a:solidFill>
                  <a:srgbClr val="002060"/>
                </a:solidFill>
              </a:rPr>
              <a:t>. How many perfect cubes are there from 1 to 100?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002060"/>
                </a:solidFill>
              </a:rPr>
              <a:t> </a:t>
            </a:r>
            <a:r>
              <a:rPr lang="en-IN" sz="3200" dirty="0" smtClean="0">
                <a:solidFill>
                  <a:srgbClr val="002060"/>
                </a:solidFill>
              </a:rPr>
              <a:t>There are only </a:t>
            </a:r>
            <a:r>
              <a:rPr lang="en-IN" sz="3200" dirty="0" smtClean="0">
                <a:solidFill>
                  <a:srgbClr val="C00000"/>
                </a:solidFill>
              </a:rPr>
              <a:t>four</a:t>
            </a:r>
            <a:r>
              <a:rPr lang="en-IN" sz="3200" dirty="0" smtClean="0">
                <a:solidFill>
                  <a:srgbClr val="002060"/>
                </a:solidFill>
              </a:rPr>
              <a:t> perfect cubes from 1 to 100.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002060"/>
                </a:solidFill>
              </a:rPr>
              <a:t>They are 1</a:t>
            </a:r>
            <a:r>
              <a:rPr lang="en-IN" sz="3200" dirty="0" smtClean="0">
                <a:solidFill>
                  <a:srgbClr val="002060"/>
                </a:solidFill>
              </a:rPr>
              <a:t>, 8, 27 </a:t>
            </a:r>
            <a:r>
              <a:rPr lang="en-IN" sz="3200" dirty="0" smtClean="0">
                <a:solidFill>
                  <a:srgbClr val="002060"/>
                </a:solidFill>
              </a:rPr>
              <a:t>and 64.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sz="3200" dirty="0">
              <a:solidFill>
                <a:srgbClr val="002060"/>
              </a:solidFill>
            </a:endParaRPr>
          </a:p>
          <a:p>
            <a:r>
              <a:rPr lang="en-IN" sz="3200" dirty="0" smtClean="0">
                <a:solidFill>
                  <a:srgbClr val="002060"/>
                </a:solidFill>
              </a:rPr>
              <a:t>2. (</a:t>
            </a:r>
            <a:r>
              <a:rPr lang="en-IN" sz="3200" dirty="0" err="1" smtClean="0">
                <a:solidFill>
                  <a:srgbClr val="002060"/>
                </a:solidFill>
              </a:rPr>
              <a:t>i</a:t>
            </a:r>
            <a:r>
              <a:rPr lang="en-IN" sz="3200" dirty="0" smtClean="0">
                <a:solidFill>
                  <a:srgbClr val="002060"/>
                </a:solidFill>
              </a:rPr>
              <a:t>) The one’s digit of the cube of 149 is </a:t>
            </a:r>
            <a:r>
              <a:rPr lang="en-IN" sz="3200" u="sng" dirty="0" smtClean="0">
                <a:solidFill>
                  <a:srgbClr val="C00000"/>
                </a:solidFill>
              </a:rPr>
              <a:t>9</a:t>
            </a:r>
            <a:r>
              <a:rPr lang="en-IN" sz="3200" u="sng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rgbClr val="002060"/>
                </a:solidFill>
              </a:rPr>
              <a:t>       (ii) The one’s digit of the cube of 77 is </a:t>
            </a:r>
            <a:r>
              <a:rPr lang="en-IN" sz="3200" u="sng" dirty="0" smtClean="0">
                <a:solidFill>
                  <a:srgbClr val="C00000"/>
                </a:solidFill>
              </a:rPr>
              <a:t>3.</a:t>
            </a:r>
          </a:p>
          <a:p>
            <a:pPr marL="0" indent="0">
              <a:buNone/>
            </a:pPr>
            <a:r>
              <a:rPr lang="en-IN" sz="3200" dirty="0">
                <a:solidFill>
                  <a:srgbClr val="002060"/>
                </a:solidFill>
              </a:rPr>
              <a:t> </a:t>
            </a:r>
            <a:r>
              <a:rPr lang="en-IN" sz="3200" dirty="0" smtClean="0">
                <a:solidFill>
                  <a:srgbClr val="002060"/>
                </a:solidFill>
              </a:rPr>
              <a:t>      (iii) </a:t>
            </a:r>
            <a:r>
              <a:rPr lang="en-IN" sz="3200" dirty="0">
                <a:solidFill>
                  <a:srgbClr val="002060"/>
                </a:solidFill>
              </a:rPr>
              <a:t>The one’s digit of the cube of </a:t>
            </a:r>
            <a:r>
              <a:rPr lang="en-IN" sz="3200" dirty="0" smtClean="0">
                <a:solidFill>
                  <a:srgbClr val="002060"/>
                </a:solidFill>
              </a:rPr>
              <a:t>5022  </a:t>
            </a:r>
            <a:r>
              <a:rPr lang="en-IN" sz="3200" dirty="0">
                <a:solidFill>
                  <a:srgbClr val="002060"/>
                </a:solidFill>
              </a:rPr>
              <a:t>is </a:t>
            </a:r>
            <a:r>
              <a:rPr lang="en-IN" sz="3200" u="sng" dirty="0" smtClean="0">
                <a:solidFill>
                  <a:srgbClr val="C00000"/>
                </a:solidFill>
              </a:rPr>
              <a:t>8.</a:t>
            </a:r>
            <a:endParaRPr lang="en-IN" sz="3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" y="6356350"/>
            <a:ext cx="5303520" cy="2508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98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7180" y="617220"/>
            <a:ext cx="11590020" cy="5626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0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" y="617220"/>
            <a:ext cx="10515600" cy="5739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dirty="0" smtClean="0"/>
              <a:t>3. Find the cubes of the following numbers:</a:t>
            </a:r>
          </a:p>
          <a:p>
            <a:r>
              <a:rPr lang="en-IN" sz="3200" dirty="0" smtClean="0"/>
              <a:t>(a) 50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 smtClean="0"/>
              <a:t>  </a:t>
            </a:r>
            <a:r>
              <a:rPr lang="en-IN" sz="3200" dirty="0" smtClean="0">
                <a:solidFill>
                  <a:srgbClr val="002060"/>
                </a:solidFill>
              </a:rPr>
              <a:t>Cube of 50,         50 </a:t>
            </a:r>
            <a:r>
              <a:rPr lang="en-IN" sz="3200" baseline="30000" dirty="0" smtClean="0">
                <a:solidFill>
                  <a:srgbClr val="002060"/>
                </a:solidFill>
              </a:rPr>
              <a:t>3</a:t>
            </a:r>
            <a:r>
              <a:rPr lang="en-IN" sz="3200" dirty="0" smtClean="0">
                <a:solidFill>
                  <a:srgbClr val="002060"/>
                </a:solidFill>
              </a:rPr>
              <a:t>  = 50 x 50 x 50 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rgbClr val="002060"/>
                </a:solidFill>
              </a:rPr>
              <a:t>                                            = 125000</a:t>
            </a:r>
          </a:p>
          <a:p>
            <a:r>
              <a:rPr lang="en-IN" sz="3200" dirty="0" smtClean="0"/>
              <a:t>(b) 72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rgbClr val="C00000"/>
                </a:solidFill>
              </a:rPr>
              <a:t>Cube of 72 ,           72 </a:t>
            </a:r>
            <a:r>
              <a:rPr lang="en-IN" sz="3200" baseline="30000" dirty="0" smtClean="0">
                <a:solidFill>
                  <a:srgbClr val="C00000"/>
                </a:solidFill>
              </a:rPr>
              <a:t>3</a:t>
            </a:r>
            <a:r>
              <a:rPr lang="en-IN" sz="3200" dirty="0" smtClean="0">
                <a:solidFill>
                  <a:srgbClr val="C00000"/>
                </a:solidFill>
              </a:rPr>
              <a:t> = 72 x 72 x 72 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rgbClr val="C00000"/>
                </a:solidFill>
              </a:rPr>
              <a:t>                                            = 373248</a:t>
            </a:r>
          </a:p>
          <a:p>
            <a:r>
              <a:rPr lang="en-IN" sz="3200" dirty="0" smtClean="0"/>
              <a:t>(c) 300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/>
              <a:t> </a:t>
            </a:r>
            <a:r>
              <a:rPr lang="en-IN" sz="3200" dirty="0" smtClean="0">
                <a:solidFill>
                  <a:schemeClr val="accent6">
                    <a:lumMod val="50000"/>
                  </a:schemeClr>
                </a:solidFill>
              </a:rPr>
              <a:t>Cube of 300,        300</a:t>
            </a:r>
            <a:r>
              <a:rPr lang="en-IN" sz="3200" baseline="30000" dirty="0" smtClean="0">
                <a:solidFill>
                  <a:schemeClr val="accent6">
                    <a:lumMod val="50000"/>
                  </a:schemeClr>
                </a:solidFill>
              </a:rPr>
              <a:t> 3 </a:t>
            </a:r>
            <a:r>
              <a:rPr lang="en-IN" sz="3200" dirty="0" smtClean="0">
                <a:solidFill>
                  <a:schemeClr val="accent6">
                    <a:lumMod val="50000"/>
                  </a:schemeClr>
                </a:solidFill>
              </a:rPr>
              <a:t>= 300 x 300 x 300 </a:t>
            </a:r>
          </a:p>
          <a:p>
            <a:pPr marL="0" indent="0">
              <a:buNone/>
            </a:pPr>
            <a:r>
              <a:rPr lang="en-IN" sz="32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= 27000000</a:t>
            </a:r>
            <a:endParaRPr lang="en-IN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243320"/>
            <a:ext cx="480822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18</a:t>
            </a:fld>
            <a:endParaRPr lang="en-IN" dirty="0"/>
          </a:p>
        </p:txBody>
      </p:sp>
      <p:sp>
        <p:nvSpPr>
          <p:cNvPr id="6" name="Cloud 5"/>
          <p:cNvSpPr/>
          <p:nvPr/>
        </p:nvSpPr>
        <p:spPr>
          <a:xfrm>
            <a:off x="8069580" y="2743200"/>
            <a:ext cx="3543300" cy="162306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solidFill>
                  <a:sysClr val="windowText" lastClr="000000"/>
                </a:solidFill>
              </a:rPr>
              <a:t>Observe the number of zeroes</a:t>
            </a:r>
            <a:endParaRPr lang="en-IN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423660" y="2491105"/>
            <a:ext cx="1897380" cy="617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069580" y="4389120"/>
            <a:ext cx="1659255" cy="12550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95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8620" y="849314"/>
            <a:ext cx="11521440" cy="53276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18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Is 9 a perfect cube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9 = 3 × 3 and there is no natural number which multiplied by taking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three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gives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shows that 9 is not a perfect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Is 1728 a cube number?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as 1728 is obtained by multiplying the number 12 three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times;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cube number or a perfect cube.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1728 = 12 x 12 x 12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" y="6356349"/>
            <a:ext cx="4762500" cy="388937"/>
          </a:xfrm>
        </p:spPr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1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 flipH="1" flipV="1">
            <a:off x="-297180" y="-228600"/>
            <a:ext cx="12489179" cy="69762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5819"/>
          </a:xfrm>
        </p:spPr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story….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The man who taught infinity: how GH Hardy tamed Srinivasa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" y="2743200"/>
            <a:ext cx="3616960" cy="390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rinivasa Ramanuja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1" y="2737031"/>
            <a:ext cx="3866842" cy="391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0660" y="1714500"/>
            <a:ext cx="3205480" cy="8915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smtClean="0"/>
              <a:t>G H Hardy</a:t>
            </a:r>
            <a:endParaRPr lang="en-IN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9006840" y="1714500"/>
            <a:ext cx="2998162" cy="8686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Srinivasa Ramanujan</a:t>
            </a:r>
            <a:endParaRPr lang="en-IN" sz="3200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10" y="1920240"/>
            <a:ext cx="3108960" cy="3014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10" y="4934560"/>
            <a:ext cx="3183255" cy="1858854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Atomic Energy Education Society/Distance Learning Programme/2020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0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740" y="136526"/>
            <a:ext cx="11711940" cy="6584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have we discussed ?</a:t>
            </a:r>
            <a:endParaRPr lang="en-IN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51663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like 1729, 4104, 13832, are known as Hardy – Ramanujan Numbers. They can be expressed as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two cubes in two different ways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obtained when a number is multiplied by itself three times are known as cube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or perfect cubes .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1, 8, 27, ...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of even numbers are even.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 of odd numbers are odd.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Determining the one’s digit of cube of 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^*^*^*^*^*^*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446520" cy="365125"/>
          </a:xfrm>
        </p:spPr>
        <p:txBody>
          <a:bodyPr/>
          <a:lstStyle/>
          <a:p>
            <a:r>
              <a:rPr lang="en-US" dirty="0" smtClean="0"/>
              <a:t>Atomic Energy Education Society/Distance Learning </a:t>
            </a:r>
            <a:r>
              <a:rPr lang="en-US" dirty="0" err="1" smtClean="0"/>
              <a:t>Programme</a:t>
            </a:r>
            <a:r>
              <a:rPr lang="en-US" dirty="0" smtClean="0"/>
              <a:t>/2020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flipH="1" flipV="1">
            <a:off x="571499" y="365123"/>
            <a:ext cx="11041379" cy="58118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8800" dirty="0" smtClean="0">
                <a:solidFill>
                  <a:srgbClr val="002060"/>
                </a:solidFill>
              </a:rPr>
              <a:t>End of Module 1 of 3</a:t>
            </a:r>
            <a:endParaRPr lang="en-IN" sz="8800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74320" y="6356350"/>
            <a:ext cx="5227320" cy="32067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57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97180" y="365126"/>
            <a:ext cx="1170432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935"/>
          </a:xfrm>
        </p:spPr>
        <p:txBody>
          <a:bodyPr>
            <a:normAutofit/>
          </a:bodyPr>
          <a:lstStyle/>
          <a:p>
            <a:endParaRPr lang="en-IN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story about one of India’s great mathematical geniuses,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Srinivasa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Ramanujan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another famous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mathematician and his friend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G.H. Hardy came to visit him in a taxi whose number was 1729. 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to Ramanujan, Hardy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said……..</a:t>
            </a:r>
            <a:endParaRPr lang="en-IN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 descr="The man who taught infinity: how GH Hardy tamed Srinivas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4625681"/>
            <a:ext cx="1668780" cy="180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rinivasa Ramanujan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217" y="4625681"/>
            <a:ext cx="1786583" cy="18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940" y="4759643"/>
            <a:ext cx="2225040" cy="166878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5840" y="6507156"/>
            <a:ext cx="5760720" cy="214319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1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he man who taught infinity: how GH Hardy tamed Srinivas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137378"/>
            <a:ext cx="1958340" cy="211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Srinivasa Ramanujan -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821" y="3686969"/>
            <a:ext cx="2053742" cy="207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314450" y="20074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19" name="Oval Callout 18"/>
          <p:cNvSpPr/>
          <p:nvPr/>
        </p:nvSpPr>
        <p:spPr>
          <a:xfrm>
            <a:off x="5737860" y="1"/>
            <a:ext cx="6454140" cy="349758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No, my friend.</a:t>
            </a:r>
            <a:br>
              <a:rPr lang="en-US" sz="3200" dirty="0" smtClean="0"/>
            </a:br>
            <a:r>
              <a:rPr lang="en-US" sz="3200" dirty="0" smtClean="0"/>
              <a:t>1729 is indeed </a:t>
            </a:r>
            <a:r>
              <a:rPr lang="en-US" sz="3200" dirty="0"/>
              <a:t>interesting. 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It </a:t>
            </a:r>
            <a:r>
              <a:rPr lang="en-US" sz="3200" dirty="0"/>
              <a:t>is the smallest number that can be expressed as a sum of two cubes in two different </a:t>
            </a:r>
            <a:r>
              <a:rPr lang="en-US" sz="3200" dirty="0" smtClean="0"/>
              <a:t>ways</a:t>
            </a:r>
            <a:r>
              <a:rPr lang="en-US" sz="2800" dirty="0" smtClean="0"/>
              <a:t>.</a:t>
            </a:r>
            <a:endParaRPr lang="en-IN" sz="2800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0" y="708659"/>
            <a:ext cx="4823460" cy="2788921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chemeClr val="tx1"/>
                </a:solidFill>
              </a:rPr>
              <a:t>My taxi number,1729, is a dull number.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573786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6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4320" y="365125"/>
            <a:ext cx="11727180" cy="63563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>
            <a:normAutofit fontScale="90000"/>
          </a:bodyPr>
          <a:lstStyle/>
          <a:p>
            <a:r>
              <a:rPr lang="en-IN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Hardy – Ramanujan Number</a:t>
            </a:r>
            <a:endParaRPr lang="en-IN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349240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6600CC"/>
                </a:solidFill>
              </a:rPr>
              <a:t>1729</a:t>
            </a:r>
            <a:r>
              <a:rPr lang="en-IN" sz="5400" b="1" dirty="0"/>
              <a:t> </a:t>
            </a:r>
            <a:r>
              <a:rPr lang="en-IN" sz="5400" b="1" dirty="0" smtClean="0"/>
              <a:t>  =   </a:t>
            </a:r>
            <a:r>
              <a:rPr lang="en-IN" sz="5400" b="1" dirty="0" smtClean="0">
                <a:solidFill>
                  <a:srgbClr val="C00000"/>
                </a:solidFill>
              </a:rPr>
              <a:t>1728 </a:t>
            </a:r>
            <a:r>
              <a:rPr lang="en-IN" sz="5400" b="1" dirty="0">
                <a:solidFill>
                  <a:srgbClr val="C00000"/>
                </a:solidFill>
              </a:rPr>
              <a:t>+ 1 </a:t>
            </a:r>
            <a:r>
              <a:rPr lang="en-IN" sz="5400" b="1" dirty="0" smtClean="0">
                <a:solidFill>
                  <a:srgbClr val="C00000"/>
                </a:solidFill>
              </a:rPr>
              <a:t> </a:t>
            </a:r>
            <a:r>
              <a:rPr lang="en-IN" sz="5400" b="1" dirty="0" smtClean="0"/>
              <a:t>=   </a:t>
            </a:r>
            <a:r>
              <a:rPr lang="en-IN" sz="54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en-IN" sz="5400" b="1" baseline="30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IN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IN" sz="5400" b="1" dirty="0">
                <a:solidFill>
                  <a:schemeClr val="accent6">
                    <a:lumMod val="50000"/>
                  </a:schemeClr>
                </a:solidFill>
              </a:rPr>
              <a:t>+ 1</a:t>
            </a:r>
            <a:r>
              <a:rPr lang="en-IN" sz="5400" b="1" baseline="30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IN" sz="5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IN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N" sz="5400" b="1" dirty="0" smtClean="0">
                <a:solidFill>
                  <a:srgbClr val="6600CC"/>
                </a:solidFill>
              </a:rPr>
              <a:t>1729   </a:t>
            </a:r>
            <a:r>
              <a:rPr lang="en-IN" sz="5400" b="1" dirty="0" smtClean="0"/>
              <a:t>=   </a:t>
            </a:r>
            <a:r>
              <a:rPr lang="en-IN" sz="5400" b="1" dirty="0" smtClean="0">
                <a:solidFill>
                  <a:srgbClr val="C00000"/>
                </a:solidFill>
              </a:rPr>
              <a:t>1000 </a:t>
            </a:r>
            <a:r>
              <a:rPr lang="en-IN" sz="5400" b="1" dirty="0">
                <a:solidFill>
                  <a:srgbClr val="C00000"/>
                </a:solidFill>
              </a:rPr>
              <a:t>+ 729 </a:t>
            </a:r>
            <a:r>
              <a:rPr lang="en-IN" sz="5400" b="1" dirty="0"/>
              <a:t>= </a:t>
            </a:r>
            <a:r>
              <a:rPr lang="en-IN" sz="5400" b="1" dirty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en-IN" sz="5400" b="1" baseline="30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IN" sz="5400" b="1" dirty="0">
                <a:solidFill>
                  <a:schemeClr val="accent6">
                    <a:lumMod val="50000"/>
                  </a:schemeClr>
                </a:solidFill>
              </a:rPr>
              <a:t> + 9</a:t>
            </a:r>
            <a:r>
              <a:rPr lang="en-IN" sz="5400" b="1" baseline="30000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IN" sz="5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IN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1729 has since been known as the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Hardy </a:t>
            </a:r>
            <a:r>
              <a:rPr lang="en-US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Ramanujan Number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even though this feature of 1729 was known more than 300 years before Ramanujan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65860" y="6356350"/>
            <a:ext cx="480060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4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365125"/>
            <a:ext cx="11704320" cy="635634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10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1729 is the smallest Hardy– Ramanujan Number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an infinitely many such numbers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Example:  (i)    4104  =  2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+ 16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8 + 4096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4104  =  9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+ 15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729 + 3375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(ii)  13832 = 18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+ 20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5832 + 8000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13832 = 2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24</a:t>
            </a:r>
            <a:r>
              <a:rPr lang="en-US" sz="3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8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+13824</a:t>
            </a:r>
            <a:endParaRPr lang="en-IN" sz="3600" baseline="30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8720" y="6356351"/>
            <a:ext cx="4892040" cy="365124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3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" y="160020"/>
            <a:ext cx="11704320" cy="65614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 fontScale="90000"/>
          </a:bodyPr>
          <a:lstStyle/>
          <a:p>
            <a:r>
              <a:rPr lang="en-IN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CUBES</a:t>
            </a:r>
            <a:endParaRPr lang="en-IN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‘cube’ is used in geometry. 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cube is a solid figure which has all its sides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equal.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Figures which have 3-dimensions are known as solid figures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4137660"/>
            <a:ext cx="2560320" cy="203930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580" y="6356350"/>
            <a:ext cx="5303520" cy="365125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8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 flipH="1" flipV="1">
            <a:off x="251459" y="182880"/>
            <a:ext cx="11727179" cy="65385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cubes of side 1 cm will make a cube of side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cubes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side 1 cm will make a cube of    </a:t>
            </a:r>
            <a:b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side 2 cm.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cubes of side 1 cm will make a cube of side 3 cm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cubes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side 1cm will make a cube of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side 3cm.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</a:t>
            </a:r>
            <a:endParaRPr lang="en-IN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040" y="1396840"/>
            <a:ext cx="1600200" cy="1597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820" y="3886200"/>
            <a:ext cx="2354580" cy="203930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151120" cy="365126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3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65760" y="365126"/>
            <a:ext cx="11567160" cy="63328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815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820"/>
            <a:ext cx="10515600" cy="601218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numbers 1, 8, 27, ...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called 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 cubes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 numbers. </a:t>
            </a:r>
            <a:endParaRPr lang="en-US" sz="36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them is obtained when a number is multiplied by taking it three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34640" y="3360420"/>
            <a:ext cx="5775960" cy="281178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1 = 1 × 1 × 1 = 1</a:t>
            </a:r>
            <a:r>
              <a:rPr lang="en-US" sz="4000" baseline="30000" dirty="0"/>
              <a:t>3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 8 = 2 × 2 × 2 = 2</a:t>
            </a:r>
            <a:r>
              <a:rPr lang="en-US" sz="4000" baseline="30000" dirty="0"/>
              <a:t>3</a:t>
            </a:r>
            <a:r>
              <a:rPr lang="en-US" sz="4000" dirty="0"/>
              <a:t> </a:t>
            </a:r>
          </a:p>
          <a:p>
            <a:pPr algn="ctr"/>
            <a:r>
              <a:rPr lang="en-US" sz="4000" dirty="0"/>
              <a:t>27 = 3 × 3 × 3 = 3</a:t>
            </a:r>
            <a:r>
              <a:rPr lang="en-US" sz="4000" baseline="30000" dirty="0"/>
              <a:t>3</a:t>
            </a: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  <a:p>
            <a:pPr algn="ctr"/>
            <a:r>
              <a:rPr lang="en-US" sz="4000" dirty="0"/>
              <a:t>64 = 4 x 4 x 4 = </a:t>
            </a:r>
            <a:r>
              <a:rPr lang="en-US" sz="4000" dirty="0" smtClean="0"/>
              <a:t>4</a:t>
            </a:r>
            <a:r>
              <a:rPr lang="en-US" sz="4000" baseline="30000" dirty="0" smtClean="0"/>
              <a:t>3</a:t>
            </a:r>
          </a:p>
          <a:p>
            <a:pPr algn="ctr"/>
            <a:r>
              <a:rPr lang="en-US" sz="4000" baseline="30000" dirty="0" smtClean="0"/>
              <a:t>                                                         ………</a:t>
            </a:r>
            <a:endParaRPr lang="en-IN" sz="4000" baseline="30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720" y="6355080"/>
            <a:ext cx="4686300" cy="285432"/>
          </a:xfrm>
        </p:spPr>
        <p:txBody>
          <a:bodyPr/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Atomic Energy Education Society/Distance Learning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/2020</a:t>
            </a:r>
            <a:endParaRPr lang="en-IN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CFE3-E06C-42E4-9F29-A0C37251278B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1289</Words>
  <Application>Microsoft Office PowerPoint</Application>
  <PresentationFormat>Custom</PresentationFormat>
  <Paragraphs>220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Class VIII – Mathematics  Chapter – 7  Cubes and Cube Roots </vt:lpstr>
      <vt:lpstr>An interesting story….</vt:lpstr>
      <vt:lpstr>PowerPoint Presentation</vt:lpstr>
      <vt:lpstr>My taxi number,1729, is a dull number.</vt:lpstr>
      <vt:lpstr>Hardy – Ramanujan Number</vt:lpstr>
      <vt:lpstr>.</vt:lpstr>
      <vt:lpstr>CUBES</vt:lpstr>
      <vt:lpstr>.</vt:lpstr>
      <vt:lpstr>.</vt:lpstr>
      <vt:lpstr>.</vt:lpstr>
      <vt:lpstr>Cubes of numbers from 1 to 10.</vt:lpstr>
      <vt:lpstr>.</vt:lpstr>
      <vt:lpstr>Some properties of cube numbers/perfect cubes</vt:lpstr>
      <vt:lpstr>.</vt:lpstr>
      <vt:lpstr>.</vt:lpstr>
      <vt:lpstr>.</vt:lpstr>
      <vt:lpstr>Practice Time ….</vt:lpstr>
      <vt:lpstr>.</vt:lpstr>
      <vt:lpstr>.</vt:lpstr>
      <vt:lpstr>What have we discussed ?</vt:lpstr>
      <vt:lpstr>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Sumithra Madathil</dc:creator>
  <cp:lastModifiedBy>Raghavan</cp:lastModifiedBy>
  <cp:revision>58</cp:revision>
  <dcterms:created xsi:type="dcterms:W3CDTF">2020-07-18T16:40:04Z</dcterms:created>
  <dcterms:modified xsi:type="dcterms:W3CDTF">2020-07-29T12:11:00Z</dcterms:modified>
</cp:coreProperties>
</file>